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6" r:id="rId2"/>
    <p:sldId id="277" r:id="rId3"/>
    <p:sldId id="278" r:id="rId4"/>
    <p:sldId id="282" r:id="rId5"/>
    <p:sldId id="302" r:id="rId6"/>
    <p:sldId id="281" r:id="rId7"/>
    <p:sldId id="293" r:id="rId8"/>
    <p:sldId id="294" r:id="rId9"/>
    <p:sldId id="290" r:id="rId10"/>
    <p:sldId id="283" r:id="rId11"/>
    <p:sldId id="284" r:id="rId12"/>
    <p:sldId id="285" r:id="rId13"/>
    <p:sldId id="287" r:id="rId14"/>
    <p:sldId id="286" r:id="rId15"/>
    <p:sldId id="289" r:id="rId16"/>
    <p:sldId id="292" r:id="rId17"/>
    <p:sldId id="291" r:id="rId18"/>
    <p:sldId id="295" r:id="rId19"/>
    <p:sldId id="288" r:id="rId20"/>
    <p:sldId id="297" r:id="rId21"/>
    <p:sldId id="296" r:id="rId22"/>
    <p:sldId id="303" r:id="rId23"/>
    <p:sldId id="298" r:id="rId24"/>
    <p:sldId id="300" r:id="rId25"/>
    <p:sldId id="299" r:id="rId26"/>
    <p:sldId id="301" r:id="rId27"/>
    <p:sldId id="280" r:id="rId28"/>
    <p:sldId id="27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3" autoAdjust="0"/>
    <p:restoredTop sz="82949" autoAdjust="0"/>
  </p:normalViewPr>
  <p:slideViewPr>
    <p:cSldViewPr snapToGrid="0" showGuides="1">
      <p:cViewPr varScale="1">
        <p:scale>
          <a:sx n="46" d="100"/>
          <a:sy n="46" d="100"/>
        </p:scale>
        <p:origin x="702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02.11.2022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02.11.2022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d3a5f740"/>
              </a:rPr>
              <a:t>Fig. 5 </a:t>
            </a:r>
            <a:r>
              <a:rPr lang="en-US" sz="1800" b="0" i="0" u="none" strike="noStrike" baseline="0" dirty="0">
                <a:latin typeface="AdvOT9b12cd41"/>
              </a:rPr>
              <a:t>Field dependent photo-CIDNP polarization calculated from the HFCC of HOPI (red) and tryptophan (green) in the presence of AT12 (A), or</a:t>
            </a:r>
          </a:p>
          <a:p>
            <a:pPr algn="l"/>
            <a:r>
              <a:rPr lang="en-US" sz="1800" b="0" i="0" u="none" strike="noStrike" baseline="0" dirty="0">
                <a:latin typeface="AdvOT9b12cd41"/>
              </a:rPr>
              <a:t>fluorescein (B). The </a:t>
            </a:r>
            <a:r>
              <a:rPr lang="en-US" sz="1800" b="0" i="0" u="none" strike="noStrike" baseline="0" dirty="0">
                <a:latin typeface="AdvOTd168d80a.I"/>
              </a:rPr>
              <a:t>g</a:t>
            </a:r>
            <a:r>
              <a:rPr lang="en-US" sz="1800" b="0" i="0" u="none" strike="noStrike" baseline="0" dirty="0">
                <a:latin typeface="AdvOT9b12cd41"/>
              </a:rPr>
              <a:t>-value of AT12 is unknown and the curves were simulated for different potential values: 2.0036 (solid), 2.0037 (dashed), 2.0038 (</a:t>
            </a:r>
            <a:r>
              <a:rPr lang="en-US" sz="1800" b="0" i="0" u="none" strike="noStrike" baseline="0" dirty="0" err="1">
                <a:latin typeface="AdvOT9b12cd41"/>
              </a:rPr>
              <a:t>dotdashed</a:t>
            </a:r>
            <a:r>
              <a:rPr lang="en-US" sz="1800" b="0" i="0" u="none" strike="noStrike" baseline="0" dirty="0">
                <a:latin typeface="AdvOT9b12cd41"/>
              </a:rPr>
              <a:t>),</a:t>
            </a:r>
          </a:p>
          <a:p>
            <a:pPr algn="l"/>
            <a:r>
              <a:rPr lang="en-US" sz="1800" b="0" i="0" u="none" strike="noStrike" baseline="0" dirty="0">
                <a:latin typeface="AdvOT9b12cd41"/>
              </a:rPr>
              <a:t>2.0039 (dotted), and 2.0040 (loosely dotted).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409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0953" y="1861344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 dirty="0"/>
              <a:t>Click icon to add picture</a:t>
            </a:r>
            <a:endParaRPr lang="de-CH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Laboratory </a:t>
            </a:r>
            <a:r>
              <a:rPr lang="de-DE" dirty="0" err="1"/>
              <a:t>for</a:t>
            </a:r>
            <a:r>
              <a:rPr lang="de-DE" dirty="0"/>
              <a:t> </a:t>
            </a:r>
          </a:p>
          <a:p>
            <a:pPr lvl="0"/>
            <a:r>
              <a:rPr lang="de-DE" dirty="0"/>
              <a:t>Solid State Physics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72A2FF-9BEE-4AD9-8B2A-061DDFAC8841}"/>
              </a:ext>
            </a:extLst>
          </p:cNvPr>
          <p:cNvSpPr txBox="1"/>
          <p:nvPr userDrawn="1"/>
        </p:nvSpPr>
        <p:spPr>
          <a:xfrm>
            <a:off x="933888" y="4109622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B978-0-08-097072-1.00007-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208.01616" TargetMode="Externa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2-17472-w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hyperlink" Target="https://arxiv.org/abs/2203.1131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6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5.jpg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belprize.org/uploads/2018/06/purcell-lecture.pdf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1A159-0025-4B1B-B690-7487842486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i="0" u="none" strike="noStrike" baseline="0" dirty="0">
                <a:latin typeface="Calibri-Bold"/>
              </a:rPr>
              <a:t>How to build an NMR spectrometer?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46F7D-1A34-4177-9197-C3DA214F4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Biological NMR</a:t>
            </a:r>
          </a:p>
          <a:p>
            <a:r>
              <a:rPr lang="de-DE" dirty="0"/>
              <a:t>www.bionmr.ethz.ch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ED96C-4A8F-412B-9241-9932B4F8FB48}"/>
              </a:ext>
            </a:extLst>
          </p:cNvPr>
          <p:cNvSpPr txBox="1"/>
          <p:nvPr/>
        </p:nvSpPr>
        <p:spPr>
          <a:xfrm>
            <a:off x="1159677" y="5258137"/>
            <a:ext cx="6165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Takuya Segawa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Arial"/>
                <a:ea typeface="+mj-ea"/>
                <a:cs typeface="+mj-cs"/>
              </a:rPr>
              <a:t>BioNMR</a:t>
            </a:r>
            <a:r>
              <a:rPr lang="en-US" sz="2000" dirty="0">
                <a:solidFill>
                  <a:schemeClr val="accent1"/>
                </a:solidFill>
                <a:latin typeface="Arial"/>
                <a:ea typeface="+mj-ea"/>
                <a:cs typeface="+mj-cs"/>
              </a:rPr>
              <a:t> group seminar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November 3,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C4971-31D7-BDC6-4E1B-EFF496C81D33}"/>
              </a:ext>
            </a:extLst>
          </p:cNvPr>
          <p:cNvSpPr txBox="1"/>
          <p:nvPr/>
        </p:nvSpPr>
        <p:spPr>
          <a:xfrm>
            <a:off x="6744413" y="3429000"/>
            <a:ext cx="417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i="1" dirty="0"/>
              <a:t>… </a:t>
            </a:r>
            <a:r>
              <a:rPr lang="de-CH" sz="2800" i="1" dirty="0" err="1"/>
              <a:t>or</a:t>
            </a:r>
            <a:r>
              <a:rPr lang="de-CH" sz="2800" i="1" dirty="0"/>
              <a:t> NMR </a:t>
            </a:r>
            <a:r>
              <a:rPr lang="de-CH" sz="2800" i="1" dirty="0" err="1"/>
              <a:t>for</a:t>
            </a:r>
            <a:r>
              <a:rPr lang="de-CH" sz="2800" i="1" dirty="0"/>
              <a:t> </a:t>
            </a:r>
            <a:r>
              <a:rPr lang="de-CH" sz="2800" i="1" dirty="0" err="1"/>
              <a:t>everyone</a:t>
            </a:r>
            <a:endParaRPr lang="de-CH" sz="2800" i="1" dirty="0"/>
          </a:p>
        </p:txBody>
      </p:sp>
    </p:spTree>
    <p:extLst>
      <p:ext uri="{BB962C8B-B14F-4D97-AF65-F5344CB8AC3E}">
        <p14:creationId xmlns:p14="http://schemas.microsoft.com/office/powerpoint/2010/main" val="361727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D29E-8F1B-C749-9950-938E972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Pioneers</a:t>
            </a:r>
            <a:r>
              <a:rPr lang="de-CH" dirty="0"/>
              <a:t> in open-source MR: </a:t>
            </a:r>
            <a:br>
              <a:rPr lang="de-CH" dirty="0"/>
            </a:br>
            <a:r>
              <a:rPr lang="de-CH" dirty="0"/>
              <a:t>1) </a:t>
            </a:r>
            <a:r>
              <a:rPr lang="de-CH" dirty="0" err="1"/>
              <a:t>Kazuyuki</a:t>
            </a:r>
            <a:r>
              <a:rPr lang="de-CH" dirty="0"/>
              <a:t> </a:t>
            </a:r>
            <a:r>
              <a:rPr lang="de-CH" dirty="0" err="1"/>
              <a:t>Takeda’s</a:t>
            </a:r>
            <a:r>
              <a:rPr lang="de-CH" dirty="0"/>
              <a:t> </a:t>
            </a:r>
            <a:r>
              <a:rPr lang="de-CH" dirty="0" err="1"/>
              <a:t>Opencore</a:t>
            </a:r>
            <a:r>
              <a:rPr lang="de-CH" dirty="0"/>
              <a:t> NMR (2007 – </a:t>
            </a:r>
            <a:r>
              <a:rPr lang="de-CH" dirty="0" err="1"/>
              <a:t>now</a:t>
            </a:r>
            <a:r>
              <a:rPr lang="de-CH" dirty="0"/>
              <a:t>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CAEB1E-D213-72D1-D9DC-ACB46B99F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530" y="1149997"/>
            <a:ext cx="6974317" cy="4679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F642-A31D-D09B-717D-EB0ECA15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BB8B-BE4C-EE74-5A0E-9E02FAC4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24E86-95BE-9578-3E44-3F09C8B5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9418-A127-8A29-22CA-388B30D63041}"/>
              </a:ext>
            </a:extLst>
          </p:cNvPr>
          <p:cNvSpPr txBox="1"/>
          <p:nvPr/>
        </p:nvSpPr>
        <p:spPr>
          <a:xfrm>
            <a:off x="659876" y="5945363"/>
            <a:ext cx="958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K. Takeda, </a:t>
            </a:r>
            <a:r>
              <a:rPr lang="en-US" sz="1200" dirty="0"/>
              <a:t>Highly Customized NMR Systems Using an Open-Resource, Home-Built Spectrometer, </a:t>
            </a:r>
            <a:r>
              <a:rPr lang="en-US" sz="1200" dirty="0" err="1"/>
              <a:t>Annu</a:t>
            </a:r>
            <a:r>
              <a:rPr lang="en-US" sz="1200" dirty="0"/>
              <a:t>. Rep. NMR </a:t>
            </a:r>
            <a:r>
              <a:rPr lang="en-US" sz="1200" dirty="0" err="1"/>
              <a:t>Spectrosc</a:t>
            </a:r>
            <a:r>
              <a:rPr lang="en-US" sz="1200" dirty="0"/>
              <a:t>., 74, (2001) </a:t>
            </a:r>
          </a:p>
          <a:p>
            <a:r>
              <a:rPr lang="de-CH" sz="1200" dirty="0">
                <a:hlinkClick r:id="rId3"/>
              </a:rPr>
              <a:t>https://doi.org/10.1016/B978-0-08-097072-1.00007-8</a:t>
            </a:r>
            <a:r>
              <a:rPr lang="de-CH" sz="1200" dirty="0"/>
              <a:t> </a:t>
            </a:r>
            <a:endParaRPr lang="de-C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FC7CD-9520-5AA9-A656-9436DC4B5E00}"/>
              </a:ext>
            </a:extLst>
          </p:cNvPr>
          <p:cNvSpPr txBox="1"/>
          <p:nvPr/>
        </p:nvSpPr>
        <p:spPr>
          <a:xfrm>
            <a:off x="7571701" y="1437350"/>
            <a:ext cx="38884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/>
              <a:t>Core </a:t>
            </a:r>
            <a:r>
              <a:rPr lang="de-CH" sz="1600" b="1" dirty="0" err="1"/>
              <a:t>part</a:t>
            </a:r>
            <a:r>
              <a:rPr lang="de-CH" sz="1600" b="1" dirty="0"/>
              <a:t>: </a:t>
            </a:r>
          </a:p>
          <a:p>
            <a:r>
              <a:rPr lang="en-US" sz="1600" b="1" dirty="0"/>
              <a:t>Field-Programmable Gate Array (FPGA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“Hardware becomes Software”</a:t>
            </a:r>
          </a:p>
          <a:p>
            <a:endParaRPr lang="en-US" sz="1600" dirty="0"/>
          </a:p>
          <a:p>
            <a:r>
              <a:rPr lang="de-CH" sz="1600" dirty="0" err="1"/>
              <a:t>Performs</a:t>
            </a:r>
            <a:r>
              <a:rPr lang="de-CH" sz="1600" dirty="0"/>
              <a:t> all digital </a:t>
            </a:r>
            <a:r>
              <a:rPr lang="de-CH" sz="1600" dirty="0" err="1"/>
              <a:t>job</a:t>
            </a:r>
            <a:r>
              <a:rPr lang="de-CH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pulse </a:t>
            </a:r>
            <a:r>
              <a:rPr lang="de-CH" sz="1600" dirty="0" err="1"/>
              <a:t>programmer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err="1"/>
              <a:t>direct</a:t>
            </a:r>
            <a:r>
              <a:rPr lang="de-CH" sz="1600" dirty="0"/>
              <a:t> digital </a:t>
            </a:r>
            <a:r>
              <a:rPr lang="de-CH" sz="1600" dirty="0" err="1"/>
              <a:t>synthesizers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digital </a:t>
            </a:r>
            <a:r>
              <a:rPr lang="de-CH" sz="1600" dirty="0" err="1"/>
              <a:t>receiver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digital </a:t>
            </a:r>
            <a:r>
              <a:rPr lang="de-CH" sz="1600" dirty="0" err="1"/>
              <a:t>low</a:t>
            </a:r>
            <a:r>
              <a:rPr lang="de-CH" sz="1600" dirty="0"/>
              <a:t>-pass </a:t>
            </a:r>
            <a:r>
              <a:rPr lang="de-CH" sz="1600" dirty="0" err="1"/>
              <a:t>filter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PC </a:t>
            </a:r>
            <a:r>
              <a:rPr lang="de-CH" sz="1600" dirty="0" err="1"/>
              <a:t>interfaces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command</a:t>
            </a:r>
            <a:r>
              <a:rPr lang="de-CH" sz="1600" dirty="0"/>
              <a:t>/</a:t>
            </a:r>
            <a:r>
              <a:rPr lang="de-CH" sz="1600" dirty="0" err="1"/>
              <a:t>data</a:t>
            </a:r>
            <a:r>
              <a:rPr lang="de-CH" sz="1600" dirty="0"/>
              <a:t> </a:t>
            </a:r>
            <a:r>
              <a:rPr lang="de-CH" sz="1600" dirty="0" err="1"/>
              <a:t>transfer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600" dirty="0"/>
          </a:p>
          <a:p>
            <a:r>
              <a:rPr lang="de-CH" sz="1600" dirty="0"/>
              <a:t>Costs: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ca. 5000 €</a:t>
            </a:r>
          </a:p>
          <a:p>
            <a:r>
              <a:rPr lang="en-US" sz="1600" b="0" dirty="0">
                <a:effectLst/>
              </a:rPr>
              <a:t>Frequency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up to 600 MHz (14 T for </a:t>
            </a:r>
            <a:r>
              <a:rPr lang="en-US" sz="1600" b="0" baseline="30000" dirty="0">
                <a:effectLst/>
              </a:rPr>
              <a:t>1</a:t>
            </a:r>
            <a:r>
              <a:rPr lang="en-US" sz="1600" b="0" dirty="0">
                <a:effectLst/>
              </a:rPr>
              <a:t>H NMR)</a:t>
            </a:r>
            <a:endParaRPr lang="en-US" sz="1600" dirty="0"/>
          </a:p>
        </p:txBody>
      </p:sp>
      <p:pic>
        <p:nvPicPr>
          <p:cNvPr id="12" name="Picture 11" descr="A picture containing person, person, young, posing&#10;&#10;Description automatically generated">
            <a:extLst>
              <a:ext uri="{FF2B5EF4-FFF2-40B4-BE49-F238E27FC236}">
                <a16:creationId xmlns:a16="http://schemas.microsoft.com/office/drawing/2014/main" id="{0F58EBFD-45BA-B560-F3DC-A6B022F32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721" y="260350"/>
            <a:ext cx="1075441" cy="1075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9BA8FA-BC66-1316-C87A-38348D711B19}"/>
              </a:ext>
            </a:extLst>
          </p:cNvPr>
          <p:cNvSpPr txBox="1"/>
          <p:nvPr/>
        </p:nvSpPr>
        <p:spPr>
          <a:xfrm>
            <a:off x="5088078" y="119556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accent6"/>
                </a:solidFill>
              </a:rPr>
              <a:t>Use same </a:t>
            </a:r>
            <a:r>
              <a:rPr lang="de-CH" dirty="0" err="1">
                <a:solidFill>
                  <a:schemeClr val="accent6"/>
                </a:solidFill>
              </a:rPr>
              <a:t>data</a:t>
            </a:r>
            <a:r>
              <a:rPr lang="de-CH" dirty="0">
                <a:solidFill>
                  <a:schemeClr val="accent6"/>
                </a:solidFill>
              </a:rPr>
              <a:t> </a:t>
            </a:r>
            <a:r>
              <a:rPr lang="de-CH" dirty="0" err="1">
                <a:solidFill>
                  <a:schemeClr val="accent6"/>
                </a:solidFill>
              </a:rPr>
              <a:t>format</a:t>
            </a:r>
            <a:r>
              <a:rPr lang="de-CH" dirty="0">
                <a:solidFill>
                  <a:schemeClr val="accent6"/>
                </a:solidFill>
              </a:rPr>
              <a:t> </a:t>
            </a:r>
            <a:r>
              <a:rPr lang="de-CH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de-CH" dirty="0" err="1">
                <a:solidFill>
                  <a:schemeClr val="accent6"/>
                </a:solidFill>
                <a:sym typeface="Wingdings" panose="05000000000000000000" pitchFamily="2" charset="2"/>
              </a:rPr>
              <a:t>use</a:t>
            </a:r>
            <a:r>
              <a:rPr lang="de-CH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accent6"/>
                </a:solidFill>
                <a:sym typeface="Wingdings" panose="05000000000000000000" pitchFamily="2" charset="2"/>
              </a:rPr>
              <a:t>processing</a:t>
            </a:r>
            <a:r>
              <a:rPr lang="de-CH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dirty="0" err="1">
                <a:solidFill>
                  <a:schemeClr val="accent6"/>
                </a:solidFill>
                <a:sym typeface="Wingdings" panose="05000000000000000000" pitchFamily="2" charset="2"/>
              </a:rPr>
              <a:t>software</a:t>
            </a:r>
            <a:endParaRPr lang="de-CH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0AF4-854F-AB50-B99F-2317641B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Pioneers</a:t>
            </a:r>
            <a:r>
              <a:rPr lang="de-CH" dirty="0"/>
              <a:t> in open-source MR : </a:t>
            </a:r>
            <a:br>
              <a:rPr lang="de-CH" dirty="0"/>
            </a:br>
            <a:r>
              <a:rPr lang="de-CH" dirty="0"/>
              <a:t>2) Open-Source MRI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DAC49-BC93-EA5D-56B5-02509366E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543" y="1758315"/>
            <a:ext cx="10250330" cy="37343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B11A-B83D-668A-2840-A9A8CAE3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608EF-40F6-F600-2CDE-EAA384D9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8C33B-A962-E7A8-77E0-E1BF736A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10" name="Picture 9" descr="A picture containing person, outdoor, grass, smiling&#10;&#10;Description automatically generated">
            <a:extLst>
              <a:ext uri="{FF2B5EF4-FFF2-40B4-BE49-F238E27FC236}">
                <a16:creationId xmlns:a16="http://schemas.microsoft.com/office/drawing/2014/main" id="{ADA3265A-916C-5F87-1B6C-8BE11E14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" y="2271077"/>
            <a:ext cx="1274763" cy="1274763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6DA56BF-445F-B569-4619-EE1FB0F42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55" y="260351"/>
            <a:ext cx="1274400" cy="12744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06F6EB-C28F-1284-8BD4-F31B35F91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79621"/>
              </p:ext>
            </p:extLst>
          </p:nvPr>
        </p:nvGraphicFramePr>
        <p:xfrm>
          <a:off x="731837" y="5937568"/>
          <a:ext cx="5169342" cy="810691"/>
        </p:xfrm>
        <a:graphic>
          <a:graphicData uri="http://schemas.openxmlformats.org/drawingml/2006/table">
            <a:tbl>
              <a:tblPr/>
              <a:tblGrid>
                <a:gridCol w="3429784">
                  <a:extLst>
                    <a:ext uri="{9D8B030D-6E8A-4147-A177-3AD203B41FA5}">
                      <a16:colId xmlns:a16="http://schemas.microsoft.com/office/drawing/2014/main" val="3615088417"/>
                    </a:ext>
                  </a:extLst>
                </a:gridCol>
                <a:gridCol w="1739558">
                  <a:extLst>
                    <a:ext uri="{9D8B030D-6E8A-4147-A177-3AD203B41FA5}">
                      <a16:colId xmlns:a16="http://schemas.microsoft.com/office/drawing/2014/main" val="3720714026"/>
                    </a:ext>
                  </a:extLst>
                </a:gridCol>
              </a:tblGrid>
              <a:tr h="444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V. </a:t>
                      </a:r>
                      <a:r>
                        <a:rPr lang="en-US" sz="1200" dirty="0" err="1"/>
                        <a:t>Negnevitsky</a:t>
                      </a:r>
                      <a:r>
                        <a:rPr lang="en-US" sz="1200" dirty="0"/>
                        <a:t> et al. (2022), </a:t>
                      </a:r>
                      <a:r>
                        <a:rPr lang="en-US" sz="1200" dirty="0">
                          <a:hlinkClick r:id="rId5"/>
                        </a:rPr>
                        <a:t>arXiv:2208.01616</a:t>
                      </a:r>
                      <a:r>
                        <a:rPr lang="en-US" sz="1200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82158"/>
                  </a:ext>
                </a:extLst>
              </a:tr>
              <a:tr h="355945">
                <a:tc>
                  <a:txBody>
                    <a:bodyPr/>
                    <a:lstStyle/>
                    <a:p>
                      <a:r>
                        <a:rPr lang="en-US" sz="1800" dirty="0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9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561B-08D5-ECE8-C8D6-FAD6F60D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Pioneers</a:t>
            </a:r>
            <a:r>
              <a:rPr lang="de-CH" dirty="0"/>
              <a:t>: </a:t>
            </a:r>
            <a:br>
              <a:rPr lang="de-CH" dirty="0"/>
            </a:br>
            <a:r>
              <a:rPr lang="de-CH" dirty="0"/>
              <a:t>2) Open-Source MRI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06C8B-EED7-8294-BD8D-03D6A2B94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3251102"/>
            <a:ext cx="3705742" cy="25149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BC95-02E8-E738-29BD-76C5F886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24F2-F913-51BF-A7E2-221DA6E8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792B-9562-067D-D804-DADC2A07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7F6D3-672F-550C-C7EA-9406332623FD}"/>
              </a:ext>
            </a:extLst>
          </p:cNvPr>
          <p:cNvSpPr txBox="1"/>
          <p:nvPr/>
        </p:nvSpPr>
        <p:spPr>
          <a:xfrm>
            <a:off x="731838" y="6010635"/>
            <a:ext cx="7526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b="0" i="0" u="none" strike="noStrike" baseline="0" dirty="0">
                <a:latin typeface="TeXGyreTermesX-Regular"/>
              </a:rPr>
              <a:t>T. </a:t>
            </a:r>
            <a:r>
              <a:rPr lang="de-CH" sz="1200" b="0" i="0" u="none" strike="noStrike" baseline="0" dirty="0" err="1">
                <a:latin typeface="TeXGyreTermesX-Regular"/>
              </a:rPr>
              <a:t>Guallart-Naval</a:t>
            </a:r>
            <a:r>
              <a:rPr lang="de-CH" sz="1200" dirty="0">
                <a:latin typeface="TeXGyreTermesX-Regular"/>
              </a:rPr>
              <a:t>, J. Alonso et al., </a:t>
            </a:r>
            <a:r>
              <a:rPr lang="de-CH" sz="1200" dirty="0" err="1">
                <a:latin typeface="TeXGyreTermesX-Regular"/>
              </a:rPr>
              <a:t>Sci</a:t>
            </a:r>
            <a:r>
              <a:rPr lang="de-CH" sz="1200" dirty="0">
                <a:latin typeface="TeXGyreTermesX-Regular"/>
              </a:rPr>
              <a:t>. Rep., 12:13147  (2022) </a:t>
            </a:r>
            <a:r>
              <a:rPr lang="de-CH" sz="1200" b="0" i="0" u="none" strike="noStrike" baseline="0" dirty="0">
                <a:latin typeface="TeXGyreTermesX-Regular"/>
                <a:hlinkClick r:id="rId3"/>
              </a:rPr>
              <a:t>https://doi.org/10.1038/s41598-022-17472-w</a:t>
            </a:r>
            <a:r>
              <a:rPr lang="de-CH" sz="1200" b="0" i="0" u="none" strike="noStrike" baseline="0" dirty="0">
                <a:latin typeface="TeXGyreTermesX-Regular"/>
              </a:rPr>
              <a:t> </a:t>
            </a:r>
          </a:p>
          <a:p>
            <a:r>
              <a:rPr lang="de-CH" sz="1200" b="0" i="0" u="none" strike="noStrike" baseline="0" dirty="0">
                <a:latin typeface="TeXGyreTermesX-Regular"/>
              </a:rPr>
              <a:t>T. </a:t>
            </a:r>
            <a:r>
              <a:rPr lang="de-CH" sz="1200" b="0" i="0" u="none" strike="noStrike" baseline="0" dirty="0" err="1">
                <a:latin typeface="TeXGyreTermesX-Regular"/>
              </a:rPr>
              <a:t>Guallart-Naval</a:t>
            </a:r>
            <a:r>
              <a:rPr lang="de-CH" sz="1200" dirty="0">
                <a:latin typeface="TeXGyreTermesX-Regular"/>
              </a:rPr>
              <a:t>, J. Alonso et al. (2022) </a:t>
            </a:r>
            <a:r>
              <a:rPr lang="en-US" sz="1200" dirty="0">
                <a:hlinkClick r:id="rId4"/>
              </a:rPr>
              <a:t>arXiv:2203.11314</a:t>
            </a:r>
            <a:endParaRPr lang="de-CH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CDCAB-8512-6A04-A292-4D6B9DFD93E5}"/>
                  </a:ext>
                </a:extLst>
              </p:cNvPr>
              <p:cNvSpPr txBox="1"/>
              <p:nvPr/>
            </p:nvSpPr>
            <p:spPr>
              <a:xfrm>
                <a:off x="893588" y="1356174"/>
                <a:ext cx="212276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CH" dirty="0"/>
                  <a:t> = </a:t>
                </a:r>
                <a:r>
                  <a:rPr lang="en-US" dirty="0"/>
                  <a:t>70 </a:t>
                </a:r>
                <a:r>
                  <a:rPr lang="en-US" dirty="0" err="1"/>
                  <a:t>mT</a:t>
                </a:r>
                <a:r>
                  <a:rPr lang="en-US" dirty="0"/>
                  <a:t> MRI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&lt; EUR 50’000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Mobile (250 kg)</a:t>
                </a:r>
                <a:endParaRPr lang="de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CDCAB-8512-6A04-A292-4D6B9DFD9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88" y="1356174"/>
                <a:ext cx="2122761" cy="923330"/>
              </a:xfrm>
              <a:prstGeom prst="rect">
                <a:avLst/>
              </a:prstGeom>
              <a:blipFill>
                <a:blip r:embed="rId5"/>
                <a:stretch>
                  <a:fillRect l="-2011" t="-3289" r="-1724" b="-921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9CD434C-713D-0319-9C2D-43395B7C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026" y="3075883"/>
            <a:ext cx="3874847" cy="2884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BE7139-BDDC-F971-CC97-794796E6E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523" y="1036127"/>
            <a:ext cx="3581900" cy="2362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F20FF5-FA2C-1E96-A103-811B0EC7F144}"/>
              </a:ext>
            </a:extLst>
          </p:cNvPr>
          <p:cNvSpPr txBox="1"/>
          <p:nvPr/>
        </p:nvSpPr>
        <p:spPr>
          <a:xfrm>
            <a:off x="10067827" y="345934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10 min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3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CCB3-18F6-7776-F4C4-0627832E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Pioneers</a:t>
            </a:r>
            <a:r>
              <a:rPr lang="de-CH" dirty="0"/>
              <a:t>: </a:t>
            </a:r>
            <a:br>
              <a:rPr lang="de-CH" dirty="0"/>
            </a:br>
            <a:r>
              <a:rPr lang="de-CH" dirty="0"/>
              <a:t>2) Open-Source 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D119-4A48-D0DF-CFDE-9AAEF50A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069793"/>
            <a:ext cx="10728325" cy="46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part: SDR Lab from Red Pitaya (Slovenia)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FPGA: Xilinx Zynq 7020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 RF inputs (16-bit resolution)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 RF outputs (14-bit resolution)</a:t>
            </a:r>
          </a:p>
          <a:p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Max. RF: 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122.88 MHz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Up to ca. 60 MHz spectrometer (</a:t>
            </a:r>
            <a:r>
              <a:rPr lang="en-US" baseline="30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H ca. 1.5 T)</a:t>
            </a:r>
          </a:p>
          <a:p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Software on an SD card (exchangeable)</a:t>
            </a:r>
          </a:p>
          <a:p>
            <a:endParaRPr lang="en-US" b="1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93D5A-3A74-F3EF-FD51-01F8230A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D5B9D-0510-BFD6-E95B-919543BC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5FADA-DEEA-48B2-AF26-7D5588F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3655E58-3E98-59B8-B463-EEBF20039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8" r="26074"/>
          <a:stretch/>
        </p:blipFill>
        <p:spPr>
          <a:xfrm rot="16200000">
            <a:off x="7701370" y="819124"/>
            <a:ext cx="2920712" cy="5867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7FB0A-7854-FCF8-88CE-B3B64E2B3D11}"/>
              </a:ext>
            </a:extLst>
          </p:cNvPr>
          <p:cNvSpPr txBox="1"/>
          <p:nvPr/>
        </p:nvSpPr>
        <p:spPr>
          <a:xfrm>
            <a:off x="8381632" y="1403269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dblStrike" dirty="0">
                <a:solidFill>
                  <a:srgbClr val="FF0000"/>
                </a:solidFill>
              </a:rPr>
              <a:t>EUR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EUR 625</a:t>
            </a:r>
            <a:endParaRPr lang="de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6541E-4533-FDAA-4F03-E83440324E16}"/>
              </a:ext>
            </a:extLst>
          </p:cNvPr>
          <p:cNvSpPr txBox="1"/>
          <p:nvPr/>
        </p:nvSpPr>
        <p:spPr>
          <a:xfrm>
            <a:off x="2346960" y="1259840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SDR: “software-defined radio”</a:t>
            </a:r>
            <a:endParaRPr lang="de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3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27A5-B122-56E8-E0BE-9551A6EF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MaRCoS</a:t>
            </a:r>
            <a:r>
              <a:rPr lang="en-US" dirty="0"/>
              <a:t> – “Red Pitaya”-based console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0660-E7FD-0A5B-C66A-178BB946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D4BC3-7BE8-103B-A164-21AD2DB6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829D7-81D3-39A0-EA44-F5BA7F2C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7" name="Content Placeholder 6" descr="Diagram, timeline&#10;&#10;Description automatically generated">
            <a:extLst>
              <a:ext uri="{FF2B5EF4-FFF2-40B4-BE49-F238E27FC236}">
                <a16:creationId xmlns:a16="http://schemas.microsoft.com/office/drawing/2014/main" id="{41496435-AC2B-F18B-A496-3CF191EBF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405" y="1412875"/>
            <a:ext cx="7981191" cy="4679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59BF7B-A882-BF9A-0275-3BC0557CC646}"/>
              </a:ext>
            </a:extLst>
          </p:cNvPr>
          <p:cNvSpPr txBox="1"/>
          <p:nvPr/>
        </p:nvSpPr>
        <p:spPr>
          <a:xfrm>
            <a:off x="7132705" y="710351"/>
            <a:ext cx="4376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 let’s use this as our NMR console!</a:t>
            </a:r>
            <a:endParaRPr lang="de-CH" sz="20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FF4DB-C19E-327B-59FD-D582F9187495}"/>
              </a:ext>
            </a:extLst>
          </p:cNvPr>
          <p:cNvSpPr/>
          <p:nvPr/>
        </p:nvSpPr>
        <p:spPr>
          <a:xfrm>
            <a:off x="11191121" y="710351"/>
            <a:ext cx="100087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4400" dirty="0">
                <a:solidFill>
                  <a:srgbClr val="00B050"/>
                </a:solidFill>
                <a:latin typeface="Wingdings" pitchFamily="2" charset="2"/>
                <a:sym typeface="Wingdings" pitchFamily="2" charset="2"/>
              </a:rPr>
              <a:t>ü</a:t>
            </a:r>
            <a:endParaRPr lang="de-CH" sz="4400" dirty="0">
              <a:solidFill>
                <a:srgbClr val="00B050"/>
              </a:solidFill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35BC8E7-B783-2568-E926-12241A45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1" y="4210845"/>
            <a:ext cx="1323180" cy="1552084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835087-E31C-68F8-5E0D-EC939C01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6" y="1277911"/>
            <a:ext cx="1441309" cy="2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C3F-544C-A869-4C6B-0048053A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Pitaya @Riek Lab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A100-8DAF-0D9C-4197-CFE760BF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484033" cy="4680000"/>
          </a:xfrm>
        </p:spPr>
        <p:txBody>
          <a:bodyPr/>
          <a:lstStyle/>
          <a:p>
            <a:r>
              <a:rPr lang="en-US" dirty="0"/>
              <a:t>Generation of RF pulses with defined RF:</a:t>
            </a:r>
          </a:p>
          <a:p>
            <a:pPr marL="2667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Measured on oscilloscope </a:t>
            </a:r>
          </a:p>
          <a:p>
            <a:pPr marL="2667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Detection of RF signal, sent by RF signal generator: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5.01 MHz detected with a carrier frequency of 5 MHz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10 kHz signal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F379-AE0E-48C9-77CE-A654F1C4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B71F-26FE-F937-8335-BE260E4C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BB8E2-3AB1-BD9E-359C-8E729228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7" name="Picture 6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1F1178B4-7C73-4DCA-672A-CF9E3723A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17" y="710405"/>
            <a:ext cx="280797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lose-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B2B7D5D-ECB5-3CD4-9026-9B6E9651C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71" y="710405"/>
            <a:ext cx="280797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9925A1E-C238-4676-F475-F1462E0B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4305" r="3627" b="7202"/>
          <a:stretch/>
        </p:blipFill>
        <p:spPr bwMode="auto">
          <a:xfrm>
            <a:off x="7911079" y="3398026"/>
            <a:ext cx="3888463" cy="3051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4EBDE3C-E1A1-525F-4D98-3F5BD4DE65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18802" b="13239"/>
          <a:stretch/>
        </p:blipFill>
        <p:spPr>
          <a:xfrm>
            <a:off x="3560289" y="4247119"/>
            <a:ext cx="4011411" cy="2098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687D1-7CEF-58A9-C186-1AFC0654FC80}"/>
              </a:ext>
            </a:extLst>
          </p:cNvPr>
          <p:cNvSpPr txBox="1"/>
          <p:nvPr/>
        </p:nvSpPr>
        <p:spPr>
          <a:xfrm>
            <a:off x="7263351" y="34101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lvl="1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24.46 MHz for 80 </a:t>
            </a:r>
            <a:r>
              <a:rPr lang="en-US" sz="1800" dirty="0" err="1">
                <a:effectLst/>
                <a:latin typeface="Symbol" panose="05050102010706020507" pitchFamily="18" charset="2"/>
                <a:ea typeface="Yu Mincho" panose="02020400000000000000" pitchFamily="18" charset="-128"/>
                <a:cs typeface="Times New Roman" panose="02020603050405020304" pitchFamily="18" charset="0"/>
              </a:rPr>
              <a:t>m</a:t>
            </a:r>
            <a:r>
              <a:rPr lang="en-US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92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ADFA95-B825-E0BD-0C22-2F0A3900C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59" t="48408" r="1"/>
          <a:stretch/>
        </p:blipFill>
        <p:spPr>
          <a:xfrm>
            <a:off x="3919202" y="1498565"/>
            <a:ext cx="4588123" cy="329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6742D-2099-30D1-EE8B-FA167C2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Magnet: 0.6 T for 25 MHz </a:t>
            </a:r>
            <a:r>
              <a:rPr lang="en-US" baseline="30000" dirty="0"/>
              <a:t>1</a:t>
            </a:r>
            <a:r>
              <a:rPr lang="en-US" dirty="0"/>
              <a:t>H NMR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64D43-8250-0895-F77F-73ED72B9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6A65-8F2A-6368-DA96-DD4ADE53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9A196-0447-645F-C8C9-8BB4E65A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7B16543-C4EC-ADA0-6788-6E5BF6EDC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825" y="1412875"/>
            <a:ext cx="3258005" cy="3724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1909F3-0C0A-A425-8415-8E73A494DAE1}"/>
              </a:ext>
            </a:extLst>
          </p:cNvPr>
          <p:cNvSpPr txBox="1"/>
          <p:nvPr/>
        </p:nvSpPr>
        <p:spPr>
          <a:xfrm>
            <a:off x="8385435" y="1266733"/>
            <a:ext cx="33017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strength: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0.6 T </a:t>
            </a:r>
            <a:r>
              <a:rPr lang="en-US" dirty="0">
                <a:sym typeface="Wingdings" panose="05000000000000000000" pitchFamily="2" charset="2"/>
              </a:rPr>
              <a:t> 25 MHz</a:t>
            </a:r>
            <a:endParaRPr lang="en-US" dirty="0"/>
          </a:p>
          <a:p>
            <a:r>
              <a:rPr lang="en-US" dirty="0"/>
              <a:t>Homogeneous volume: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L / 5 mm tube</a:t>
            </a:r>
          </a:p>
          <a:p>
            <a:r>
              <a:rPr lang="en-US" dirty="0"/>
              <a:t>Homogeneity: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0.1 ppm FWHM </a:t>
            </a:r>
            <a:r>
              <a:rPr lang="en-US" dirty="0">
                <a:sym typeface="Wingdings" panose="05000000000000000000" pitchFamily="2" charset="2"/>
              </a:rPr>
              <a:t> 2.5 Hz</a:t>
            </a:r>
          </a:p>
          <a:p>
            <a:r>
              <a:rPr lang="en-US" dirty="0">
                <a:sym typeface="Wingdings" panose="05000000000000000000" pitchFamily="2" charset="2"/>
              </a:rPr>
              <a:t>Magnet material: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temperature-compensated Samarium-Cobalt 	    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50 ppm/K</a:t>
            </a:r>
          </a:p>
          <a:p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Weight: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ca. 5 kg</a:t>
            </a:r>
          </a:p>
          <a:p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Price for 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USD 26,532.00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 + VAT </a:t>
            </a:r>
          </a:p>
          <a:p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Price for one magnet (N = 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USD 8,500.00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sym typeface="Wingdings" panose="05000000000000000000" pitchFamily="2" charset="2"/>
              </a:rPr>
              <a:t> + VAT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9A63-C458-3EBC-F73B-263A2652D135}"/>
              </a:ext>
            </a:extLst>
          </p:cNvPr>
          <p:cNvSpPr txBox="1"/>
          <p:nvPr/>
        </p:nvSpPr>
        <p:spPr>
          <a:xfrm>
            <a:off x="8648700" y="205482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Expected delivery:</a:t>
            </a:r>
          </a:p>
          <a:p>
            <a:r>
              <a:rPr lang="en-US" b="1" dirty="0">
                <a:solidFill>
                  <a:schemeClr val="accent4"/>
                </a:solidFill>
              </a:rPr>
              <a:t>end of 2022/</a:t>
            </a:r>
          </a:p>
          <a:p>
            <a:r>
              <a:rPr lang="en-US" b="1" dirty="0">
                <a:solidFill>
                  <a:schemeClr val="accent4"/>
                </a:solidFill>
              </a:rPr>
              <a:t>beginning of 2023</a:t>
            </a:r>
            <a:endParaRPr lang="de-CH" b="1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9911-D1FD-BD88-B82F-32A37CB3805D}"/>
              </a:ext>
            </a:extLst>
          </p:cNvPr>
          <p:cNvSpPr txBox="1"/>
          <p:nvPr/>
        </p:nvSpPr>
        <p:spPr>
          <a:xfrm>
            <a:off x="105948" y="5137670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Passive and active shim assembly</a:t>
            </a:r>
            <a:endParaRPr lang="de-CH" dirty="0">
              <a:solidFill>
                <a:srgbClr val="00B050"/>
              </a:solidFill>
            </a:endParaRP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9981443E-78FB-EB7C-AA8E-EA8BDD338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2027" y="2402410"/>
            <a:ext cx="1719818" cy="1719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5A29A3-3FED-0FBC-37FA-42B3C5581A34}"/>
              </a:ext>
            </a:extLst>
          </p:cNvPr>
          <p:cNvSpPr txBox="1"/>
          <p:nvPr/>
        </p:nvSpPr>
        <p:spPr>
          <a:xfrm>
            <a:off x="731838" y="991312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SABR Enterprises, LLC (USA)</a:t>
            </a:r>
            <a:endParaRPr lang="de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ACC74-F0C4-43DD-869B-5E4B2DD9AE20}"/>
              </a:ext>
            </a:extLst>
          </p:cNvPr>
          <p:cNvSpPr/>
          <p:nvPr/>
        </p:nvSpPr>
        <p:spPr>
          <a:xfrm>
            <a:off x="2326398" y="325630"/>
            <a:ext cx="100087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4400" dirty="0">
                <a:solidFill>
                  <a:srgbClr val="00B050"/>
                </a:solidFill>
                <a:latin typeface="Wingdings" pitchFamily="2" charset="2"/>
                <a:sym typeface="Wingdings" pitchFamily="2" charset="2"/>
              </a:rPr>
              <a:t>ü</a:t>
            </a:r>
            <a:endParaRPr lang="de-CH" sz="4400" dirty="0">
              <a:solidFill>
                <a:srgbClr val="00B050"/>
              </a:solidFill>
            </a:endParaRPr>
          </a:p>
        </p:txBody>
      </p:sp>
      <p:pic>
        <p:nvPicPr>
          <p:cNvPr id="10" name="Picture 9" descr="A picture containing coil spring&#10;&#10;Description automatically generated">
            <a:extLst>
              <a:ext uri="{FF2B5EF4-FFF2-40B4-BE49-F238E27FC236}">
                <a16:creationId xmlns:a16="http://schemas.microsoft.com/office/drawing/2014/main" id="{255712A4-9B80-03CC-8A6A-F23532B97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4" y="5599920"/>
            <a:ext cx="2105791" cy="745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F6874-7FE3-CC9B-F6F9-5C805F368721}"/>
              </a:ext>
            </a:extLst>
          </p:cNvPr>
          <p:cNvSpPr txBox="1"/>
          <p:nvPr/>
        </p:nvSpPr>
        <p:spPr>
          <a:xfrm>
            <a:off x="2721606" y="5783779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Solenoid </a:t>
            </a:r>
            <a:r>
              <a:rPr lang="de-CH" dirty="0" err="1"/>
              <a:t>coil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RF </a:t>
            </a:r>
            <a:r>
              <a:rPr lang="de-CH" dirty="0" err="1"/>
              <a:t>excitation</a:t>
            </a:r>
            <a:r>
              <a:rPr lang="de-CH" dirty="0"/>
              <a:t>/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035ED8-16A2-FBA0-52E1-E0687160B49D}"/>
              </a:ext>
            </a:extLst>
          </p:cNvPr>
          <p:cNvSpPr/>
          <p:nvPr/>
        </p:nvSpPr>
        <p:spPr>
          <a:xfrm>
            <a:off x="6724864" y="5767018"/>
            <a:ext cx="100087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4400" dirty="0">
                <a:solidFill>
                  <a:srgbClr val="00B050"/>
                </a:solidFill>
                <a:latin typeface="Wingdings" pitchFamily="2" charset="2"/>
                <a:sym typeface="Wingdings" pitchFamily="2" charset="2"/>
              </a:rPr>
              <a:t>ü</a:t>
            </a:r>
            <a:endParaRPr lang="de-CH" sz="44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06BE9-F956-DDC5-73BF-1A6E34E88ADC}"/>
              </a:ext>
            </a:extLst>
          </p:cNvPr>
          <p:cNvSpPr txBox="1"/>
          <p:nvPr/>
        </p:nvSpPr>
        <p:spPr>
          <a:xfrm>
            <a:off x="8402739" y="5805097"/>
            <a:ext cx="2896134" cy="646331"/>
          </a:xfrm>
          <a:prstGeom prst="rect">
            <a:avLst/>
          </a:prstGeom>
          <a:noFill/>
          <a:ln w="28575">
            <a:solidFill>
              <a:srgbClr val="A3077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i="1" dirty="0">
                <a:solidFill>
                  <a:schemeClr val="accent6"/>
                </a:solidFill>
              </a:rPr>
              <a:t>Ca. CHF 1000 </a:t>
            </a:r>
            <a:r>
              <a:rPr lang="de-CH" i="1" dirty="0" err="1">
                <a:solidFill>
                  <a:schemeClr val="accent6"/>
                </a:solidFill>
              </a:rPr>
              <a:t>left</a:t>
            </a:r>
            <a:r>
              <a:rPr lang="de-CH" i="1" dirty="0">
                <a:solidFill>
                  <a:schemeClr val="accent6"/>
                </a:solidFill>
              </a:rPr>
              <a:t> </a:t>
            </a:r>
            <a:r>
              <a:rPr lang="de-CH" i="1" dirty="0" err="1">
                <a:solidFill>
                  <a:schemeClr val="accent6"/>
                </a:solidFill>
              </a:rPr>
              <a:t>to</a:t>
            </a:r>
            <a:r>
              <a:rPr lang="de-CH" i="1" dirty="0">
                <a:solidFill>
                  <a:schemeClr val="accent6"/>
                </a:solidFill>
              </a:rPr>
              <a:t> </a:t>
            </a:r>
            <a:r>
              <a:rPr lang="de-CH" i="1" dirty="0" err="1">
                <a:solidFill>
                  <a:schemeClr val="accent6"/>
                </a:solidFill>
              </a:rPr>
              <a:t>build</a:t>
            </a:r>
            <a:r>
              <a:rPr lang="de-CH" i="1" dirty="0">
                <a:solidFill>
                  <a:schemeClr val="accent6"/>
                </a:solidFill>
              </a:rPr>
              <a:t> </a:t>
            </a:r>
            <a:r>
              <a:rPr lang="de-CH" i="1" dirty="0" err="1">
                <a:solidFill>
                  <a:schemeClr val="accent6"/>
                </a:solidFill>
              </a:rPr>
              <a:t>rest</a:t>
            </a:r>
            <a:r>
              <a:rPr lang="de-CH" i="1" dirty="0">
                <a:solidFill>
                  <a:schemeClr val="accent6"/>
                </a:solidFill>
              </a:rPr>
              <a:t> </a:t>
            </a:r>
            <a:r>
              <a:rPr lang="de-CH" i="1" dirty="0" err="1">
                <a:solidFill>
                  <a:schemeClr val="accent6"/>
                </a:solidFill>
              </a:rPr>
              <a:t>of</a:t>
            </a:r>
            <a:r>
              <a:rPr lang="de-CH" i="1" dirty="0">
                <a:solidFill>
                  <a:schemeClr val="accent6"/>
                </a:solidFill>
              </a:rPr>
              <a:t> </a:t>
            </a:r>
            <a:r>
              <a:rPr lang="de-CH" i="1" dirty="0" err="1">
                <a:solidFill>
                  <a:schemeClr val="accent6"/>
                </a:solidFill>
              </a:rPr>
              <a:t>spectrometer</a:t>
            </a:r>
            <a:r>
              <a:rPr lang="de-CH" i="1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578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1" grpId="0"/>
      <p:bldP spid="15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59D7D6-3B9A-AAA2-90F7-AECC3D59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" y="741498"/>
            <a:ext cx="7610603" cy="1555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7965B-D307-8955-2256-7F5A4638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Shimming</a:t>
            </a:r>
            <a:endParaRPr lang="de-C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3D987F-1255-B82A-7F4D-6F12AEA3D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6895" y="2362692"/>
            <a:ext cx="3619526" cy="28622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8C88-00BB-957D-B07E-8729144F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995D5-8812-D8F2-21B6-7524C75B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3A25-A3C5-A379-9802-3FC577C4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26D66-9E5D-513C-A080-BFED76061C18}"/>
              </a:ext>
            </a:extLst>
          </p:cNvPr>
          <p:cNvSpPr/>
          <p:nvPr/>
        </p:nvSpPr>
        <p:spPr>
          <a:xfrm>
            <a:off x="2064212" y="325630"/>
            <a:ext cx="100087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4400" dirty="0">
                <a:solidFill>
                  <a:srgbClr val="00B050"/>
                </a:solidFill>
                <a:latin typeface="Wingdings" pitchFamily="2" charset="2"/>
                <a:sym typeface="Wingdings" pitchFamily="2" charset="2"/>
              </a:rPr>
              <a:t>ü</a:t>
            </a:r>
            <a:endParaRPr lang="de-CH" sz="4400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23611-E152-21E8-7C95-E4D652FE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64" y="2068744"/>
            <a:ext cx="4462041" cy="41953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475E0B-808D-41F3-C36A-80DC18B67E17}"/>
              </a:ext>
            </a:extLst>
          </p:cNvPr>
          <p:cNvSpPr txBox="1"/>
          <p:nvPr/>
        </p:nvSpPr>
        <p:spPr>
          <a:xfrm>
            <a:off x="7730980" y="1335799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400" b="0" i="0" u="none" strike="noStrike" baseline="0" dirty="0">
                <a:latin typeface="+mj-lt"/>
              </a:rPr>
              <a:t>67 MHz </a:t>
            </a:r>
            <a:r>
              <a:rPr lang="de-CH" sz="2400" b="0" i="0" u="none" strike="noStrike" baseline="30000" dirty="0">
                <a:latin typeface="+mj-lt"/>
              </a:rPr>
              <a:t>1</a:t>
            </a:r>
            <a:r>
              <a:rPr lang="de-CH" sz="2400" b="0" i="0" u="none" strike="noStrike" baseline="0" dirty="0">
                <a:latin typeface="+mj-lt"/>
              </a:rPr>
              <a:t>H NMR</a:t>
            </a:r>
            <a:endParaRPr lang="de-CH" sz="6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C547F-1C91-D127-D40F-06189773C88C}"/>
              </a:ext>
            </a:extLst>
          </p:cNvPr>
          <p:cNvSpPr txBox="1"/>
          <p:nvPr/>
        </p:nvSpPr>
        <p:spPr>
          <a:xfrm>
            <a:off x="7101248" y="17473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without shim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59D78-6D5B-2EC3-0071-DD151C9E773E}"/>
              </a:ext>
            </a:extLst>
          </p:cNvPr>
          <p:cNvSpPr txBox="1"/>
          <p:nvPr/>
        </p:nvSpPr>
        <p:spPr>
          <a:xfrm>
            <a:off x="9421780" y="1694739"/>
            <a:ext cx="725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with shim </a:t>
            </a:r>
            <a:endParaRPr lang="de-CH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9B49F-16CC-46DE-FE57-089341C6B733}"/>
              </a:ext>
            </a:extLst>
          </p:cNvPr>
          <p:cNvSpPr txBox="1"/>
          <p:nvPr/>
        </p:nvSpPr>
        <p:spPr>
          <a:xfrm>
            <a:off x="4023130" y="6345922"/>
            <a:ext cx="833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A. McDowell and M. Conradi,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Magn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., 281, 7 (2017)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A.F. McDowell, Magnetic Field Correction System, US Patent 9285441, 2016.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50DCC2-C31D-631E-4DD6-34C2F39C1D97}"/>
              </a:ext>
            </a:extLst>
          </p:cNvPr>
          <p:cNvSpPr txBox="1"/>
          <p:nvPr/>
        </p:nvSpPr>
        <p:spPr>
          <a:xfrm>
            <a:off x="885825" y="5391150"/>
            <a:ext cx="3927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/>
              <a:t>Challenges</a:t>
            </a:r>
            <a:r>
              <a:rPr lang="de-CH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de-CH" sz="1600" dirty="0" err="1"/>
              <a:t>No</a:t>
            </a:r>
            <a:r>
              <a:rPr lang="de-CH" sz="1600" dirty="0"/>
              <a:t> </a:t>
            </a:r>
            <a:r>
              <a:rPr lang="de-CH" sz="1600" dirty="0" err="1"/>
              <a:t>existing</a:t>
            </a:r>
            <a:r>
              <a:rPr lang="de-CH" sz="1600" dirty="0"/>
              <a:t> </a:t>
            </a:r>
            <a:r>
              <a:rPr lang="de-CH" sz="1600" dirty="0" err="1"/>
              <a:t>algorithm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«Auto-Shim»</a:t>
            </a:r>
          </a:p>
          <a:p>
            <a:pPr marL="285750" indent="-285750">
              <a:buFontTx/>
              <a:buChar char="-"/>
            </a:pPr>
            <a:r>
              <a:rPr lang="de-CH" sz="1600" dirty="0"/>
              <a:t>Need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current</a:t>
            </a:r>
            <a:r>
              <a:rPr lang="de-CH" sz="1600" dirty="0"/>
              <a:t> </a:t>
            </a:r>
            <a:r>
              <a:rPr lang="de-CH" sz="1600" dirty="0" err="1"/>
              <a:t>supply</a:t>
            </a:r>
            <a:r>
              <a:rPr lang="de-CH" sz="1600" dirty="0"/>
              <a:t> (32 </a:t>
            </a:r>
            <a:r>
              <a:rPr lang="de-CH" sz="1600" dirty="0" err="1"/>
              <a:t>channels</a:t>
            </a:r>
            <a:r>
              <a:rPr lang="de-CH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181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F3AB83F-C699-6A41-7776-23A03C1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92" y="2626877"/>
            <a:ext cx="3230800" cy="123576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78CA7B-1A68-EC21-E4D3-F626BC28EF60}"/>
              </a:ext>
            </a:extLst>
          </p:cNvPr>
          <p:cNvSpPr txBox="1">
            <a:spLocks/>
          </p:cNvSpPr>
          <p:nvPr/>
        </p:nvSpPr>
        <p:spPr>
          <a:xfrm>
            <a:off x="6136560" y="2058027"/>
            <a:ext cx="5162313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b="1" dirty="0" err="1"/>
              <a:t>Transmit</a:t>
            </a:r>
            <a:r>
              <a:rPr lang="de-CH" b="1" dirty="0"/>
              <a:t>/</a:t>
            </a:r>
            <a:r>
              <a:rPr lang="de-CH" b="1" dirty="0" err="1"/>
              <a:t>Receive</a:t>
            </a:r>
            <a:r>
              <a:rPr lang="de-CH" b="1" dirty="0"/>
              <a:t> switch (</a:t>
            </a:r>
            <a:r>
              <a:rPr lang="de-CH" b="1" dirty="0" err="1"/>
              <a:t>duplexer</a:t>
            </a:r>
            <a:r>
              <a:rPr lang="de-CH" b="1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dirty="0" err="1"/>
              <a:t>from</a:t>
            </a:r>
            <a:r>
              <a:rPr lang="de-CH" dirty="0"/>
              <a:t> Mini-</a:t>
            </a:r>
            <a:r>
              <a:rPr lang="de-CH" dirty="0" err="1"/>
              <a:t>Circuits</a:t>
            </a:r>
            <a:r>
              <a:rPr lang="de-CH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DDE54-8B56-7963-48DE-EC5C5595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Preamp</a:t>
            </a:r>
            <a:r>
              <a:rPr lang="de-CH" dirty="0"/>
              <a:t> and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F485-F2E5-9C3A-5E65-3428E2F1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162313" cy="468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Low-</a:t>
            </a:r>
            <a:r>
              <a:rPr lang="de-CH" b="1" dirty="0" err="1"/>
              <a:t>noise</a:t>
            </a:r>
            <a:r>
              <a:rPr lang="de-CH" b="1" dirty="0"/>
              <a:t> </a:t>
            </a:r>
            <a:r>
              <a:rPr lang="de-CH" b="1" dirty="0" err="1"/>
              <a:t>amplifier</a:t>
            </a:r>
            <a:r>
              <a:rPr lang="de-CH" b="1" dirty="0"/>
              <a:t> </a:t>
            </a:r>
          </a:p>
          <a:p>
            <a:pPr marL="0" indent="0">
              <a:buNone/>
            </a:pPr>
            <a:r>
              <a:rPr lang="de-CH" dirty="0" err="1"/>
              <a:t>from</a:t>
            </a:r>
            <a:r>
              <a:rPr lang="de-CH" dirty="0"/>
              <a:t> Mini-</a:t>
            </a:r>
            <a:r>
              <a:rPr lang="de-CH" dirty="0" err="1"/>
              <a:t>Circuits</a:t>
            </a:r>
            <a:r>
              <a:rPr lang="de-CH" dirty="0"/>
              <a:t>: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EUR 125</a:t>
            </a:r>
          </a:p>
          <a:p>
            <a:pPr marL="0" indent="0">
              <a:buNone/>
            </a:pPr>
            <a:r>
              <a:rPr lang="de-CH" dirty="0"/>
              <a:t>Noise Figure: 2.9 dB</a:t>
            </a:r>
          </a:p>
          <a:p>
            <a:pPr marL="0" indent="0">
              <a:buNone/>
            </a:pPr>
            <a:r>
              <a:rPr lang="de-CH" dirty="0" err="1"/>
              <a:t>Frequency</a:t>
            </a:r>
            <a:r>
              <a:rPr lang="de-CH" dirty="0"/>
              <a:t>: 0.1-500 MHz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561B-E6A6-A657-CBE8-0010165A7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1010-4DA1-AAA4-35EB-F12DAEF3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4648B-112C-EC5A-3D24-37C2C2A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DD595-EE06-1C7F-95D2-909424A8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134941"/>
            <a:ext cx="3334215" cy="221963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FE031DE-C4FF-77F5-A1DD-0705D24BB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54" y="215626"/>
            <a:ext cx="1386876" cy="1386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788DA-A465-4D00-8A91-2CBD23A06912}"/>
              </a:ext>
            </a:extLst>
          </p:cNvPr>
          <p:cNvSpPr txBox="1"/>
          <p:nvPr/>
        </p:nvSpPr>
        <p:spPr>
          <a:xfrm>
            <a:off x="6528100" y="1578027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err="1"/>
              <a:t>Albannay</a:t>
            </a:r>
            <a:r>
              <a:rPr lang="de-CH" sz="1400" dirty="0"/>
              <a:t> (</a:t>
            </a:r>
            <a:r>
              <a:rPr lang="de-CH" sz="1400" dirty="0" err="1"/>
              <a:t>Bannay</a:t>
            </a:r>
            <a:r>
              <a:rPr lang="de-CH" sz="1400" dirty="0"/>
              <a:t>) Mohammed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B56000-F444-FBAF-74B6-F8E207E5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095" y="260351"/>
            <a:ext cx="935673" cy="1355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C1946D-CD73-55B5-2355-5780F6F34FA7}"/>
              </a:ext>
            </a:extLst>
          </p:cNvPr>
          <p:cNvSpPr txBox="1"/>
          <p:nvPr/>
        </p:nvSpPr>
        <p:spPr>
          <a:xfrm>
            <a:off x="9311020" y="160250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/>
              <a:t>Alexander </a:t>
            </a:r>
            <a:r>
              <a:rPr lang="de-CH" sz="1400" dirty="0" err="1"/>
              <a:t>Däpp</a:t>
            </a:r>
            <a:endParaRPr lang="de-CH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3AF710-15E9-2636-FA3F-DC5DD3D95369}"/>
              </a:ext>
            </a:extLst>
          </p:cNvPr>
          <p:cNvSpPr/>
          <p:nvPr/>
        </p:nvSpPr>
        <p:spPr>
          <a:xfrm>
            <a:off x="3421656" y="260351"/>
            <a:ext cx="100087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4400" dirty="0">
                <a:solidFill>
                  <a:srgbClr val="00B050"/>
                </a:solidFill>
                <a:latin typeface="Wingdings" pitchFamily="2" charset="2"/>
                <a:sym typeface="Wingdings" pitchFamily="2" charset="2"/>
              </a:rPr>
              <a:t>ü</a:t>
            </a:r>
            <a:endParaRPr lang="de-CH" sz="4400" dirty="0">
              <a:solidFill>
                <a:srgbClr val="00B050"/>
              </a:solidFill>
            </a:endParaRPr>
          </a:p>
        </p:txBody>
      </p:sp>
      <p:pic>
        <p:nvPicPr>
          <p:cNvPr id="22" name="Picture 21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799F4C55-65C6-9B20-1F70-23F7FBE05C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9" t="22684" b="21137"/>
          <a:stretch/>
        </p:blipFill>
        <p:spPr>
          <a:xfrm>
            <a:off x="6277136" y="4010387"/>
            <a:ext cx="5162312" cy="22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3AD9-D4C3-3D60-7498-EFF0D9AA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about photo-CIDNP?</a:t>
            </a:r>
            <a:br>
              <a:rPr lang="en-US" dirty="0"/>
            </a:br>
            <a:endParaRPr lang="de-CH" dirty="0"/>
          </a:p>
        </p:txBody>
      </p:sp>
      <p:pic>
        <p:nvPicPr>
          <p:cNvPr id="8" name="Content Placeholder 7" descr="A picture containing night, light, purple&#10;&#10;Description automatically generated">
            <a:extLst>
              <a:ext uri="{FF2B5EF4-FFF2-40B4-BE49-F238E27FC236}">
                <a16:creationId xmlns:a16="http://schemas.microsoft.com/office/drawing/2014/main" id="{E5BF0343-4B8F-27B2-63D7-EB8B54843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68" y="1412875"/>
            <a:ext cx="8326664" cy="4679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08DD-FBC7-102C-C42C-15CB1B5F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DE6E4-5092-4028-8E9B-BC91EC9A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9910D-EF60-EB9E-76DE-116337DA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E300E-D3B9-DDFB-32A9-544773F3F15F}"/>
              </a:ext>
            </a:extLst>
          </p:cNvPr>
          <p:cNvSpPr txBox="1"/>
          <p:nvPr/>
        </p:nvSpPr>
        <p:spPr>
          <a:xfrm>
            <a:off x="8290523" y="6169135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NZZ (31.10.2022)</a:t>
            </a:r>
            <a:endParaRPr lang="de-CH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1994C-C2DB-6693-48F7-33B4BF4DB1FF}"/>
              </a:ext>
            </a:extLst>
          </p:cNvPr>
          <p:cNvSpPr txBox="1"/>
          <p:nvPr/>
        </p:nvSpPr>
        <p:spPr>
          <a:xfrm>
            <a:off x="2892287" y="734141"/>
            <a:ext cx="68787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  <a:latin typeface="Arial"/>
                <a:ea typeface="+mj-ea"/>
                <a:cs typeface="+mj-cs"/>
              </a:rPr>
              <a:t>Use h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igh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-power LEDs from Indoor Farming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28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781BCC-B221-85A5-62A8-BA4A691A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0B60E-8829-5AE3-47B3-5B07E7E4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Laboratory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Physical</a:t>
            </a:r>
            <a:r>
              <a:rPr lang="de-DE" noProof="0" dirty="0"/>
              <a:t> Chemistry</a:t>
            </a:r>
            <a:endParaRPr lang="de-CH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A97D-A0A1-90BC-92ED-2AC86E29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7FA4750-81A7-6412-DC10-2B00F68428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241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6F936-D6C1-5E58-8B8C-42A022FBA060}"/>
              </a:ext>
            </a:extLst>
          </p:cNvPr>
          <p:cNvSpPr txBox="1"/>
          <p:nvPr/>
        </p:nvSpPr>
        <p:spPr>
          <a:xfrm>
            <a:off x="4846062" y="150748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/>
              <a:t>The NMR </a:t>
            </a:r>
            <a:r>
              <a:rPr lang="de-CH" sz="2000" dirty="0" err="1"/>
              <a:t>world</a:t>
            </a:r>
            <a:r>
              <a:rPr lang="de-CH" sz="2000" dirty="0"/>
              <a:t> </a:t>
            </a:r>
            <a:r>
              <a:rPr lang="de-CH" sz="2000" dirty="0" err="1"/>
              <a:t>map</a:t>
            </a:r>
            <a:endParaRPr lang="de-CH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C82434-E20E-D59A-CCC6-C70B56086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02327"/>
              </p:ext>
            </p:extLst>
          </p:nvPr>
        </p:nvGraphicFramePr>
        <p:xfrm>
          <a:off x="1278902" y="2759758"/>
          <a:ext cx="14986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9925589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China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814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United States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585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Germany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6768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United Kingdom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1101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India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05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France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686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Japan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329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Italy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12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 dirty="0" err="1">
                          <a:effectLst/>
                        </a:rPr>
                        <a:t>Russian</a:t>
                      </a:r>
                      <a:r>
                        <a:rPr lang="de-CH" sz="1100" u="none" strike="noStrike" dirty="0">
                          <a:effectLst/>
                        </a:rPr>
                        <a:t> </a:t>
                      </a:r>
                      <a:r>
                        <a:rPr lang="de-CH" sz="1100" u="none" strike="noStrike" dirty="0" err="1">
                          <a:effectLst/>
                        </a:rPr>
                        <a:t>Federation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42981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559B8B-0FD5-43D8-2C70-240AED19EECF}"/>
              </a:ext>
            </a:extLst>
          </p:cNvPr>
          <p:cNvSpPr txBox="1"/>
          <p:nvPr/>
        </p:nvSpPr>
        <p:spPr>
          <a:xfrm>
            <a:off x="1236849" y="2299678"/>
            <a:ext cx="79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Top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0EAED0-2D8F-157A-3AD3-7742FEB5238E}"/>
              </a:ext>
            </a:extLst>
          </p:cNvPr>
          <p:cNvSpPr txBox="1"/>
          <p:nvPr/>
        </p:nvSpPr>
        <p:spPr>
          <a:xfrm>
            <a:off x="2429608" y="6183890"/>
            <a:ext cx="7332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/>
              <a:t>Citations</a:t>
            </a:r>
            <a:r>
              <a:rPr lang="de-CH" sz="1600" dirty="0"/>
              <a:t> in </a:t>
            </a:r>
            <a:r>
              <a:rPr lang="de-CH" sz="1600" dirty="0" err="1"/>
              <a:t>Scopus</a:t>
            </a:r>
            <a:r>
              <a:rPr lang="de-CH" sz="1600" dirty="0"/>
              <a:t> (2021), </a:t>
            </a:r>
            <a:r>
              <a:rPr lang="de-CH" sz="1600" dirty="0" err="1"/>
              <a:t>keyword</a:t>
            </a:r>
            <a:r>
              <a:rPr lang="de-CH" sz="1600" dirty="0"/>
              <a:t> = NMR, </a:t>
            </a:r>
            <a:r>
              <a:rPr lang="de-CH" sz="1600" dirty="0" err="1"/>
              <a:t>by</a:t>
            </a:r>
            <a:r>
              <a:rPr lang="de-CH" sz="1600" dirty="0"/>
              <a:t> Maria </a:t>
            </a:r>
            <a:r>
              <a:rPr lang="de-CH" sz="1600" dirty="0" err="1"/>
              <a:t>Pechlaner</a:t>
            </a:r>
            <a:r>
              <a:rPr lang="de-CH" sz="1600" dirty="0"/>
              <a:t> (Infozentrum)</a:t>
            </a:r>
          </a:p>
        </p:txBody>
      </p:sp>
    </p:spTree>
    <p:extLst>
      <p:ext uri="{BB962C8B-B14F-4D97-AF65-F5344CB8AC3E}">
        <p14:creationId xmlns:p14="http://schemas.microsoft.com/office/powerpoint/2010/main" val="5006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3095-CD26-456B-B7FA-6CFA35C4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Excite </a:t>
            </a:r>
            <a:r>
              <a:rPr lang="de-CH" dirty="0" err="1"/>
              <a:t>photo</a:t>
            </a:r>
            <a:r>
              <a:rPr lang="de-CH" dirty="0"/>
              <a:t>-CIDNP </a:t>
            </a:r>
            <a:r>
              <a:rPr lang="de-CH" dirty="0" err="1"/>
              <a:t>with</a:t>
            </a:r>
            <a:r>
              <a:rPr lang="de-CH" dirty="0"/>
              <a:t> LED</a:t>
            </a:r>
          </a:p>
        </p:txBody>
      </p:sp>
      <p:pic>
        <p:nvPicPr>
          <p:cNvPr id="8" name="Content Placeholder 7" descr="A picture containing blue&#10;&#10;Description automatically generated">
            <a:extLst>
              <a:ext uri="{FF2B5EF4-FFF2-40B4-BE49-F238E27FC236}">
                <a16:creationId xmlns:a16="http://schemas.microsoft.com/office/drawing/2014/main" id="{27893BDD-123C-896F-48B8-D5D0E7862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46" y="1412875"/>
            <a:ext cx="3509962" cy="4679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F0AF6-7D20-7BD2-DE65-D54360FC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F6D97-D223-0D8F-ABBB-87A71B94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996C-9314-59ED-BA0F-F2B6FE7F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4503C-1E57-92BD-AB22-7F0B1CBAED01}"/>
              </a:ext>
            </a:extLst>
          </p:cNvPr>
          <p:cNvSpPr txBox="1"/>
          <p:nvPr/>
        </p:nvSpPr>
        <p:spPr>
          <a:xfrm>
            <a:off x="633620" y="1412875"/>
            <a:ext cx="25771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CH" sz="1800" b="0" i="0" u="none" strike="noStrike" baseline="0" dirty="0">
                <a:latin typeface="ArialMT"/>
              </a:rPr>
              <a:t>High Power LEDs – </a:t>
            </a:r>
          </a:p>
          <a:p>
            <a:pPr algn="l"/>
            <a:r>
              <a:rPr lang="de-CH" sz="1800" b="0" i="0" u="none" strike="noStrike" baseline="0" dirty="0">
                <a:latin typeface="ArialMT"/>
              </a:rPr>
              <a:t>CREE Ltd</a:t>
            </a:r>
          </a:p>
          <a:p>
            <a:pPr algn="l"/>
            <a:r>
              <a:rPr lang="de-CH" sz="1800" b="0" i="0" u="none" strike="noStrike" baseline="0" dirty="0">
                <a:latin typeface="ArialMT"/>
              </a:rPr>
              <a:t>XP-E Blue (455 </a:t>
            </a:r>
            <a:r>
              <a:rPr lang="de-CH" sz="1800" b="0" i="0" u="none" strike="noStrike" baseline="0" dirty="0" err="1">
                <a:latin typeface="ArialMT"/>
              </a:rPr>
              <a:t>nm</a:t>
            </a:r>
            <a:r>
              <a:rPr lang="de-CH" sz="1800" b="0" i="0" u="none" strike="noStrike" baseline="0" dirty="0">
                <a:latin typeface="ArialMT"/>
              </a:rPr>
              <a:t>), 45.7 lm</a:t>
            </a:r>
          </a:p>
          <a:p>
            <a:pPr algn="l"/>
            <a:r>
              <a:rPr lang="de-CH" dirty="0">
                <a:latin typeface="ArialMT"/>
              </a:rPr>
              <a:t>CHF 1.60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142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FF95-C8A5-3D94-C563-EB66EE71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FBC00-D0A7-F1AD-9D5A-6959D249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C1AE1-65F5-5183-0824-39DC1E55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318DD-6791-9A15-299F-345118F8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D1995D8-B6EB-4F1E-1B6C-24AF35F05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61" y="91498"/>
            <a:ext cx="9388412" cy="6646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FD043-DA45-ACC0-EE10-F761AF44C4FE}"/>
              </a:ext>
            </a:extLst>
          </p:cNvPr>
          <p:cNvSpPr txBox="1"/>
          <p:nvPr/>
        </p:nvSpPr>
        <p:spPr>
          <a:xfrm>
            <a:off x="4770782" y="2445026"/>
            <a:ext cx="4916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600" dirty="0"/>
              <a:t>Challenge </a:t>
            </a:r>
            <a:r>
              <a:rPr lang="de-CH" sz="2600" dirty="0" err="1"/>
              <a:t>of</a:t>
            </a:r>
            <a:r>
              <a:rPr lang="de-CH" sz="2600" dirty="0"/>
              <a:t> </a:t>
            </a:r>
            <a:r>
              <a:rPr lang="de-CH" sz="2600" dirty="0" err="1"/>
              <a:t>low-field</a:t>
            </a:r>
            <a:r>
              <a:rPr lang="de-CH" sz="2600" dirty="0"/>
              <a:t> </a:t>
            </a:r>
            <a:r>
              <a:rPr lang="de-CH" sz="2600" dirty="0" err="1"/>
              <a:t>resolution</a:t>
            </a:r>
            <a:endParaRPr lang="de-CH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76A4-06E5-6A89-F98F-1477DF2B0615}"/>
              </a:ext>
            </a:extLst>
          </p:cNvPr>
          <p:cNvSpPr txBox="1"/>
          <p:nvPr/>
        </p:nvSpPr>
        <p:spPr>
          <a:xfrm>
            <a:off x="8673088" y="119556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Simulated</a:t>
            </a:r>
            <a:r>
              <a:rPr lang="de-CH" dirty="0"/>
              <a:t>/</a:t>
            </a:r>
            <a:r>
              <a:rPr lang="de-CH" dirty="0" err="1"/>
              <a:t>Predicted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MNova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816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F11D-FC09-62A9-6C49-D41CCD5E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Chances</a:t>
            </a:r>
            <a:r>
              <a:rPr lang="de-CH" dirty="0"/>
              <a:t> in </a:t>
            </a:r>
            <a:r>
              <a:rPr lang="de-CH" dirty="0" err="1"/>
              <a:t>Sensitivity</a:t>
            </a:r>
            <a:r>
              <a:rPr lang="de-CH" dirty="0"/>
              <a:t> Enhancement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photo</a:t>
            </a:r>
            <a:r>
              <a:rPr lang="de-CH" dirty="0"/>
              <a:t>-CIDNP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D8BDC-CC34-2004-4516-9E70CEA65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CH" b="1" i="1" dirty="0"/>
                  <a:t>Field </a:t>
                </a:r>
                <a:r>
                  <a:rPr lang="de-CH" b="1" i="1" dirty="0" err="1"/>
                  <a:t>strength</a:t>
                </a:r>
                <a:r>
                  <a:rPr lang="de-CH" b="1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CH" dirty="0"/>
                  <a:t>: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CH" dirty="0" err="1">
                    <a:sym typeface="Wingdings" panose="05000000000000000000" pitchFamily="2" charset="2"/>
                  </a:rPr>
                  <a:t>Sensitivity</a:t>
                </a:r>
                <a:r>
                  <a:rPr lang="de-CH" dirty="0">
                    <a:sym typeface="Wingdings" panose="05000000000000000000" pitchFamily="2" charset="2"/>
                  </a:rPr>
                  <a:t> (SNR / time):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CH" i="1" strike="sngStrik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 strike="sngStrik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trike="sngStrik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trike="sngStrike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3/2</m:t>
                        </m:r>
                      </m:sup>
                    </m:sSup>
                  </m:oMath>
                </a14:m>
                <a:r>
                  <a:rPr lang="de-CH" strike="sngStrike" dirty="0"/>
                  <a:t> </a:t>
                </a:r>
              </a:p>
              <a:p>
                <a:pPr marL="0" indent="0">
                  <a:buNone/>
                </a:pPr>
                <a:r>
                  <a:rPr lang="de-CH" b="1" i="1" dirty="0" err="1"/>
                  <a:t>For</a:t>
                </a:r>
                <a:r>
                  <a:rPr lang="de-CH" b="1" i="1" dirty="0"/>
                  <a:t> </a:t>
                </a:r>
                <a:r>
                  <a:rPr lang="de-CH" b="1" i="1" dirty="0" err="1"/>
                  <a:t>Hyperpolarization</a:t>
                </a:r>
                <a:r>
                  <a:rPr lang="de-CH" b="1" i="1" dirty="0"/>
                  <a:t>:</a:t>
                </a:r>
              </a:p>
              <a:p>
                <a:pPr marL="0" indent="0">
                  <a:buNone/>
                </a:pPr>
                <a:r>
                  <a:rPr lang="de-CH" strike="sngStrike" dirty="0">
                    <a:sym typeface="Wingdings" panose="05000000000000000000" pitchFamily="2" charset="2"/>
                  </a:rPr>
                  <a:t>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CH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/2</m:t>
                        </m:r>
                      </m:sup>
                    </m:sSup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de-CH" dirty="0">
                    <a:solidFill>
                      <a:schemeClr val="accent1"/>
                    </a:solidFill>
                  </a:rPr>
                  <a:t>, </a:t>
                </a:r>
                <a:r>
                  <a:rPr lang="de-CH" dirty="0" err="1">
                    <a:solidFill>
                      <a:schemeClr val="accent1"/>
                    </a:solidFill>
                  </a:rPr>
                  <a:t>where</a:t>
                </a:r>
                <a:r>
                  <a:rPr lang="de-CH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de-CH" dirty="0">
                    <a:solidFill>
                      <a:schemeClr val="accent1"/>
                    </a:solidFill>
                  </a:rPr>
                  <a:t> = </a:t>
                </a:r>
                <a:r>
                  <a:rPr lang="de-CH" dirty="0" err="1">
                    <a:solidFill>
                      <a:schemeClr val="accent1"/>
                    </a:solidFill>
                  </a:rPr>
                  <a:t>Polarization</a:t>
                </a:r>
                <a:r>
                  <a:rPr lang="de-CH" dirty="0">
                    <a:solidFill>
                      <a:schemeClr val="accent1"/>
                    </a:solidFill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de-CH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D8BDC-CC34-2004-4516-9E70CEA65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7" t="-169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497C5-57CD-20FD-FE21-FFA7E0B1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067CA-7927-C57A-874A-5686F008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51D2E-44AD-3403-2946-B1F14441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554BCD-270D-CF1D-7586-ABC1FED2E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41" y="1643694"/>
            <a:ext cx="6467522" cy="4010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6660F-B518-2F6B-0B3E-F9B2625B714A}"/>
              </a:ext>
            </a:extLst>
          </p:cNvPr>
          <p:cNvSpPr txBox="1"/>
          <p:nvPr/>
        </p:nvSpPr>
        <p:spPr>
          <a:xfrm>
            <a:off x="6272647" y="1253580"/>
            <a:ext cx="4399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b="1" dirty="0"/>
              <a:t>Field </a:t>
            </a:r>
            <a:r>
              <a:rPr lang="de-CH" sz="2000" b="1" dirty="0" err="1"/>
              <a:t>dependence</a:t>
            </a:r>
            <a:r>
              <a:rPr lang="de-CH" sz="2000" b="1" dirty="0"/>
              <a:t> </a:t>
            </a:r>
            <a:r>
              <a:rPr lang="de-CH" sz="2000" b="1" dirty="0" err="1"/>
              <a:t>of</a:t>
            </a:r>
            <a:r>
              <a:rPr lang="de-CH" sz="2000" b="1" dirty="0"/>
              <a:t> </a:t>
            </a:r>
            <a:r>
              <a:rPr lang="de-CH" sz="2000" b="1" dirty="0" err="1"/>
              <a:t>photo</a:t>
            </a:r>
            <a:r>
              <a:rPr lang="de-CH" sz="2000" b="1" dirty="0"/>
              <a:t>-CIDNP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3876E-5C2F-E349-7469-A6D35985936F}"/>
              </a:ext>
            </a:extLst>
          </p:cNvPr>
          <p:cNvSpPr txBox="1"/>
          <p:nvPr/>
        </p:nvSpPr>
        <p:spPr>
          <a:xfrm>
            <a:off x="2468557" y="3713068"/>
            <a:ext cx="2155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i="1" dirty="0"/>
              <a:t>Different </a:t>
            </a:r>
            <a:r>
              <a:rPr lang="de-CH" i="1" dirty="0" err="1"/>
              <a:t>Molecules</a:t>
            </a:r>
            <a:endParaRPr lang="de-CH" i="1" dirty="0"/>
          </a:p>
          <a:p>
            <a:r>
              <a:rPr lang="de-CH" dirty="0" err="1">
                <a:solidFill>
                  <a:srgbClr val="FF0000"/>
                </a:solidFill>
              </a:rPr>
              <a:t>Red</a:t>
            </a:r>
            <a:r>
              <a:rPr lang="de-CH" dirty="0">
                <a:solidFill>
                  <a:srgbClr val="FF0000"/>
                </a:solidFill>
              </a:rPr>
              <a:t>: HOPI</a:t>
            </a:r>
          </a:p>
          <a:p>
            <a:r>
              <a:rPr lang="de-CH" dirty="0">
                <a:solidFill>
                  <a:srgbClr val="00B050"/>
                </a:solidFill>
              </a:rPr>
              <a:t>Green: </a:t>
            </a:r>
            <a:r>
              <a:rPr lang="de-CH" dirty="0" err="1">
                <a:solidFill>
                  <a:srgbClr val="00B050"/>
                </a:solidFill>
              </a:rPr>
              <a:t>tryptophan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FAC8D-7890-A8BB-7B8A-5D237C0C2B6B}"/>
              </a:ext>
            </a:extLst>
          </p:cNvPr>
          <p:cNvSpPr/>
          <p:nvPr/>
        </p:nvSpPr>
        <p:spPr>
          <a:xfrm>
            <a:off x="457200" y="1298864"/>
            <a:ext cx="4166755" cy="17456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A7607-5965-721F-7F5D-484793E18E06}"/>
              </a:ext>
            </a:extLst>
          </p:cNvPr>
          <p:cNvSpPr txBox="1"/>
          <p:nvPr/>
        </p:nvSpPr>
        <p:spPr>
          <a:xfrm>
            <a:off x="5683826" y="5760151"/>
            <a:ext cx="561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A) AT 12 	</a:t>
            </a:r>
            <a:r>
              <a:rPr lang="de-CH" i="1" dirty="0"/>
              <a:t>Different </a:t>
            </a:r>
            <a:r>
              <a:rPr lang="de-CH" i="1" dirty="0" err="1"/>
              <a:t>Dyes</a:t>
            </a:r>
            <a:r>
              <a:rPr lang="de-CH" i="1" dirty="0"/>
              <a:t> 	</a:t>
            </a:r>
            <a:r>
              <a:rPr lang="de-CH" dirty="0"/>
              <a:t>B)</a:t>
            </a:r>
            <a:r>
              <a:rPr lang="de-CH" i="1" dirty="0"/>
              <a:t> </a:t>
            </a:r>
            <a:r>
              <a:rPr lang="de-CH" dirty="0" err="1"/>
              <a:t>fluorescein</a:t>
            </a:r>
            <a:endParaRPr lang="de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1C630-104B-66BA-4582-4542F4E3D13C}"/>
              </a:ext>
            </a:extLst>
          </p:cNvPr>
          <p:cNvSpPr txBox="1"/>
          <p:nvPr/>
        </p:nvSpPr>
        <p:spPr>
          <a:xfrm>
            <a:off x="2134556" y="6235886"/>
            <a:ext cx="833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F. Torres, A. Sobol,  J. Greenwald, A. Renn, O.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Morozova</a:t>
            </a: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A.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Yurkovskaya</a:t>
            </a: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R.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Riek</a:t>
            </a: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PCCP, 23,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6441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(2021)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090E5-49EB-6ECF-3B0C-92FA333B5B58}"/>
              </a:ext>
            </a:extLst>
          </p:cNvPr>
          <p:cNvSpPr txBox="1"/>
          <p:nvPr/>
        </p:nvSpPr>
        <p:spPr>
          <a:xfrm rot="21063125">
            <a:off x="805691" y="5010694"/>
            <a:ext cx="3671198" cy="707886"/>
          </a:xfrm>
          <a:prstGeom prst="rect">
            <a:avLst/>
          </a:prstGeom>
          <a:solidFill>
            <a:srgbClr val="A30774"/>
          </a:solidFill>
          <a:ln w="28575">
            <a:solidFill>
              <a:srgbClr val="A30774"/>
            </a:solidFill>
          </a:ln>
        </p:spPr>
        <p:txBody>
          <a:bodyPr wrap="none" rtlCol="0">
            <a:spAutoFit/>
          </a:bodyPr>
          <a:lstStyle/>
          <a:p>
            <a:r>
              <a:rPr lang="de-CH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CH" sz="2000" dirty="0" err="1">
                <a:solidFill>
                  <a:schemeClr val="bg1"/>
                </a:solidFill>
              </a:rPr>
              <a:t>Optimize</a:t>
            </a:r>
            <a:r>
              <a:rPr lang="de-CH" sz="2000" dirty="0">
                <a:solidFill>
                  <a:schemeClr val="bg1"/>
                </a:solidFill>
              </a:rPr>
              <a:t> </a:t>
            </a:r>
            <a:r>
              <a:rPr lang="de-CH" sz="2000" dirty="0" err="1">
                <a:solidFill>
                  <a:schemeClr val="bg1"/>
                </a:solidFill>
              </a:rPr>
              <a:t>Dye</a:t>
            </a:r>
            <a:r>
              <a:rPr lang="de-CH" sz="2000" dirty="0">
                <a:solidFill>
                  <a:schemeClr val="bg1"/>
                </a:solidFill>
              </a:rPr>
              <a:t>/</a:t>
            </a:r>
            <a:r>
              <a:rPr lang="de-CH" sz="2000" dirty="0" err="1">
                <a:solidFill>
                  <a:schemeClr val="bg1"/>
                </a:solidFill>
              </a:rPr>
              <a:t>Molecule</a:t>
            </a:r>
            <a:r>
              <a:rPr lang="de-CH" sz="2000" dirty="0">
                <a:solidFill>
                  <a:schemeClr val="bg1"/>
                </a:solidFill>
              </a:rPr>
              <a:t> Pair</a:t>
            </a:r>
          </a:p>
          <a:p>
            <a:r>
              <a:rPr lang="de-CH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CH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Maximize</a:t>
            </a:r>
            <a:r>
              <a:rPr lang="de-CH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CH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Polarization</a:t>
            </a:r>
            <a:endParaRPr lang="de-C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E7C5-CC46-566F-D769-34386662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</a:t>
            </a:r>
            <a:r>
              <a:rPr lang="de-CH" dirty="0"/>
              <a:t>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A3083-8ECD-680B-4FE8-E45987F4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Software / Smartphone App</a:t>
            </a:r>
          </a:p>
          <a:p>
            <a:r>
              <a:rPr lang="de-CH" dirty="0" err="1"/>
              <a:t>Temperature</a:t>
            </a:r>
            <a:r>
              <a:rPr lang="de-CH" dirty="0"/>
              <a:t> </a:t>
            </a:r>
            <a:r>
              <a:rPr lang="de-CH" dirty="0" err="1"/>
              <a:t>insulation</a:t>
            </a:r>
            <a:r>
              <a:rPr lang="de-CH" dirty="0"/>
              <a:t>/</a:t>
            </a:r>
            <a:r>
              <a:rPr lang="de-CH" dirty="0" err="1"/>
              <a:t>control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magnet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field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stability</a:t>
            </a: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/>
              <a:t>Automatization</a:t>
            </a:r>
            <a:r>
              <a:rPr lang="de-CH" dirty="0"/>
              <a:t>: </a:t>
            </a:r>
            <a:r>
              <a:rPr lang="de-CH" dirty="0" err="1"/>
              <a:t>tuning</a:t>
            </a:r>
            <a:r>
              <a:rPr lang="de-CH" dirty="0"/>
              <a:t>/</a:t>
            </a:r>
            <a:r>
              <a:rPr lang="de-CH" dirty="0" err="1"/>
              <a:t>matching</a:t>
            </a:r>
            <a:r>
              <a:rPr lang="de-CH" dirty="0"/>
              <a:t>, </a:t>
            </a:r>
            <a:r>
              <a:rPr lang="de-CH" dirty="0" err="1"/>
              <a:t>shimming</a:t>
            </a:r>
            <a:r>
              <a:rPr lang="de-CH" dirty="0"/>
              <a:t>, </a:t>
            </a:r>
            <a:r>
              <a:rPr lang="de-CH" dirty="0" err="1"/>
              <a:t>locking</a:t>
            </a:r>
            <a:r>
              <a:rPr lang="de-CH" dirty="0"/>
              <a:t> on </a:t>
            </a:r>
            <a:r>
              <a:rPr lang="de-CH" dirty="0" err="1"/>
              <a:t>water</a:t>
            </a:r>
            <a:r>
              <a:rPr lang="de-CH" dirty="0"/>
              <a:t> (</a:t>
            </a:r>
            <a:r>
              <a:rPr lang="de-CH" baseline="30000" dirty="0"/>
              <a:t>1</a:t>
            </a:r>
            <a:r>
              <a:rPr lang="de-CH" dirty="0"/>
              <a:t>H</a:t>
            </a:r>
            <a:r>
              <a:rPr lang="de-CH" baseline="-25000" dirty="0"/>
              <a:t>2</a:t>
            </a:r>
            <a:r>
              <a:rPr lang="de-CH" dirty="0"/>
              <a:t>O), pulse </a:t>
            </a:r>
            <a:r>
              <a:rPr lang="de-CH" dirty="0" err="1"/>
              <a:t>calibration</a:t>
            </a:r>
            <a:r>
              <a:rPr lang="de-CH" dirty="0"/>
              <a:t>, </a:t>
            </a:r>
            <a:r>
              <a:rPr lang="de-CH" dirty="0" err="1"/>
              <a:t>water</a:t>
            </a:r>
            <a:r>
              <a:rPr lang="de-CH" dirty="0"/>
              <a:t> </a:t>
            </a:r>
            <a:r>
              <a:rPr lang="de-CH" dirty="0" err="1"/>
              <a:t>suppression</a:t>
            </a:r>
            <a:r>
              <a:rPr lang="de-CH" dirty="0"/>
              <a:t> (</a:t>
            </a:r>
            <a:r>
              <a:rPr lang="de-CH" dirty="0" err="1"/>
              <a:t>pre</a:t>
            </a:r>
            <a:r>
              <a:rPr lang="de-CH" dirty="0"/>
              <a:t>-saturation)</a:t>
            </a:r>
          </a:p>
          <a:p>
            <a:r>
              <a:rPr lang="de-CH" dirty="0" err="1">
                <a:sym typeface="Wingdings" panose="05000000000000000000" pitchFamily="2" charset="2"/>
              </a:rPr>
              <a:t>Spectral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simplification</a:t>
            </a:r>
            <a:r>
              <a:rPr lang="de-CH" dirty="0">
                <a:sym typeface="Wingdings" panose="05000000000000000000" pitchFamily="2" charset="2"/>
              </a:rPr>
              <a:t>: </a:t>
            </a:r>
            <a:r>
              <a:rPr lang="de-CH" dirty="0" err="1">
                <a:sym typeface="Wingdings" panose="05000000000000000000" pitchFamily="2" charset="2"/>
              </a:rPr>
              <a:t>decoupling</a:t>
            </a:r>
            <a:r>
              <a:rPr lang="de-CH" dirty="0">
                <a:sym typeface="Wingdings" panose="05000000000000000000" pitchFamily="2" charset="2"/>
              </a:rPr>
              <a:t>, ML </a:t>
            </a:r>
            <a:r>
              <a:rPr lang="de-CH" dirty="0" err="1">
                <a:sym typeface="Wingdings" panose="05000000000000000000" pitchFamily="2" charset="2"/>
              </a:rPr>
              <a:t>approaches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extract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more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information</a:t>
            </a:r>
            <a:r>
              <a:rPr lang="de-CH" dirty="0">
                <a:sym typeface="Wingdings" panose="05000000000000000000" pitchFamily="2" charset="2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Move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2</a:t>
            </a:r>
            <a:r>
              <a:rPr lang="de-CH" baseline="30000" dirty="0">
                <a:sym typeface="Wingdings" panose="05000000000000000000" pitchFamily="2" charset="2"/>
              </a:rPr>
              <a:t>nd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spectrometer</a:t>
            </a:r>
            <a:r>
              <a:rPr lang="de-CH" dirty="0">
                <a:sym typeface="Wingdings" panose="05000000000000000000" pitchFamily="2" charset="2"/>
              </a:rPr>
              <a:t> prototype </a:t>
            </a:r>
            <a:r>
              <a:rPr lang="de-CH" dirty="0" err="1">
                <a:sym typeface="Wingdings" panose="05000000000000000000" pitchFamily="2" charset="2"/>
              </a:rPr>
              <a:t>with</a:t>
            </a:r>
            <a:r>
              <a:rPr lang="de-CH" dirty="0">
                <a:sym typeface="Wingdings" panose="05000000000000000000" pitchFamily="2" charset="2"/>
              </a:rPr>
              <a:t> different </a:t>
            </a:r>
            <a:r>
              <a:rPr lang="de-CH" dirty="0" err="1">
                <a:sym typeface="Wingdings" panose="05000000000000000000" pitchFamily="2" charset="2"/>
              </a:rPr>
              <a:t>magnet</a:t>
            </a:r>
            <a:r>
              <a:rPr lang="de-CH" dirty="0">
                <a:sym typeface="Wingdings" panose="05000000000000000000" pitchFamily="2" charset="2"/>
              </a:rPr>
              <a:t> design</a:t>
            </a:r>
          </a:p>
          <a:p>
            <a:pPr>
              <a:buFont typeface="Wingdings" panose="05000000000000000000" pitchFamily="2" charset="2"/>
              <a:buChar char="à"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CH" dirty="0" err="1">
                <a:sym typeface="Wingdings" panose="05000000000000000000" pitchFamily="2" charset="2"/>
              </a:rPr>
              <a:t>Applications</a:t>
            </a:r>
            <a:r>
              <a:rPr lang="de-CH" dirty="0">
                <a:sym typeface="Wingdings" panose="05000000000000000000" pitchFamily="2" charset="2"/>
              </a:rPr>
              <a:t>?</a:t>
            </a:r>
          </a:p>
          <a:p>
            <a:r>
              <a:rPr lang="de-CH" dirty="0">
                <a:sym typeface="Wingdings" panose="05000000000000000000" pitchFamily="2" charset="2"/>
              </a:rPr>
              <a:t>Research: </a:t>
            </a:r>
            <a:r>
              <a:rPr lang="de-CH" dirty="0" err="1">
                <a:sym typeface="Wingdings" panose="05000000000000000000" pitchFamily="2" charset="2"/>
              </a:rPr>
              <a:t>photo</a:t>
            </a:r>
            <a:r>
              <a:rPr lang="de-CH" dirty="0">
                <a:sym typeface="Wingdings" panose="05000000000000000000" pitchFamily="2" charset="2"/>
              </a:rPr>
              <a:t>-CIDNP </a:t>
            </a:r>
            <a:r>
              <a:rPr lang="de-CH" dirty="0" err="1">
                <a:sym typeface="Wingdings" panose="05000000000000000000" pitchFamily="2" charset="2"/>
              </a:rPr>
              <a:t>drug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screening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record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intensity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changes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spectral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resolution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 not </a:t>
            </a:r>
            <a:r>
              <a:rPr lang="de-CH" i="1" dirty="0" err="1">
                <a:solidFill>
                  <a:schemeClr val="accent6"/>
                </a:solidFill>
                <a:sym typeface="Wingdings" panose="05000000000000000000" pitchFamily="2" charset="2"/>
              </a:rPr>
              <a:t>crucial</a:t>
            </a:r>
            <a:r>
              <a:rPr lang="de-CH" i="1" dirty="0">
                <a:solidFill>
                  <a:schemeClr val="accent6"/>
                </a:solidFill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	 </a:t>
            </a:r>
            <a:r>
              <a:rPr lang="de-CH" dirty="0" err="1">
                <a:sym typeface="Wingdings" panose="05000000000000000000" pitchFamily="2" charset="2"/>
              </a:rPr>
              <a:t>competitive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binding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with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low-field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optimized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dye</a:t>
            </a:r>
            <a:r>
              <a:rPr lang="de-CH" dirty="0">
                <a:sym typeface="Wingdings" panose="05000000000000000000" pitchFamily="2" charset="2"/>
              </a:rPr>
              <a:t>/</a:t>
            </a:r>
            <a:r>
              <a:rPr lang="de-CH" dirty="0" err="1">
                <a:sym typeface="Wingdings" panose="05000000000000000000" pitchFamily="2" charset="2"/>
              </a:rPr>
              <a:t>molecule</a:t>
            </a:r>
            <a:r>
              <a:rPr lang="de-CH" dirty="0">
                <a:sym typeface="Wingdings" panose="05000000000000000000" pitchFamily="2" charset="2"/>
              </a:rPr>
              <a:t> pair </a:t>
            </a:r>
          </a:p>
          <a:p>
            <a:r>
              <a:rPr lang="de-CH" dirty="0">
                <a:sym typeface="Wingdings" panose="05000000000000000000" pitchFamily="2" charset="2"/>
              </a:rPr>
              <a:t>Teaching: «normal» NMR </a:t>
            </a:r>
            <a:r>
              <a:rPr lang="de-CH" dirty="0" err="1">
                <a:sym typeface="Wingdings" panose="05000000000000000000" pitchFamily="2" charset="2"/>
              </a:rPr>
              <a:t>with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highly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concentrated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samples</a:t>
            </a:r>
            <a:r>
              <a:rPr lang="de-CH" dirty="0">
                <a:sym typeface="Wingdings" panose="05000000000000000000" pitchFamily="2" charset="2"/>
              </a:rPr>
              <a:t> (100 </a:t>
            </a:r>
            <a:r>
              <a:rPr lang="de-CH" dirty="0" err="1">
                <a:sym typeface="Wingdings" panose="05000000000000000000" pitchFamily="2" charset="2"/>
              </a:rPr>
              <a:t>mM</a:t>
            </a:r>
            <a:r>
              <a:rPr lang="de-CH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CH" dirty="0" err="1">
                <a:sym typeface="Wingdings" panose="05000000000000000000" pitchFamily="2" charset="2"/>
              </a:rPr>
              <a:t>Decoupling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relaxation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measurements</a:t>
            </a:r>
            <a:endParaRPr lang="de-CH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CH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CH" dirty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7552-FED4-0EDA-89C0-E821D89C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03C3-107B-7B32-ECCE-E53DD7D1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18F6-B776-EE17-42DC-B3AEDBE6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2F23D-CB3D-0449-2747-7B8129AC599A}"/>
              </a:ext>
            </a:extLst>
          </p:cNvPr>
          <p:cNvSpPr txBox="1"/>
          <p:nvPr/>
        </p:nvSpPr>
        <p:spPr>
          <a:xfrm>
            <a:off x="4682036" y="33697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advanced</a:t>
            </a:r>
            <a:r>
              <a:rPr lang="de-CH" dirty="0"/>
              <a:t> NMR </a:t>
            </a:r>
            <a:r>
              <a:rPr lang="de-CH" dirty="0" err="1"/>
              <a:t>users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For</a:t>
            </a:r>
            <a:r>
              <a:rPr lang="de-CH" dirty="0"/>
              <a:t> non-</a:t>
            </a:r>
            <a:r>
              <a:rPr lang="de-CH" dirty="0" err="1"/>
              <a:t>experienced</a:t>
            </a:r>
            <a:r>
              <a:rPr lang="de-CH" dirty="0"/>
              <a:t> NMR </a:t>
            </a:r>
            <a:r>
              <a:rPr lang="de-CH" dirty="0" err="1"/>
              <a:t>users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95B4B-C048-2293-3AE5-67E8AF59AFD6}"/>
              </a:ext>
            </a:extLst>
          </p:cNvPr>
          <p:cNvSpPr txBox="1"/>
          <p:nvPr/>
        </p:nvSpPr>
        <p:spPr>
          <a:xfrm rot="20917266">
            <a:off x="5694218" y="5654000"/>
            <a:ext cx="619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accent6"/>
                </a:solidFill>
              </a:rPr>
              <a:t>Start a </a:t>
            </a:r>
            <a:r>
              <a:rPr lang="de-CH" dirty="0" err="1">
                <a:solidFill>
                  <a:schemeClr val="accent6"/>
                </a:solidFill>
              </a:rPr>
              <a:t>collaboration</a:t>
            </a:r>
            <a:r>
              <a:rPr lang="de-CH" dirty="0">
                <a:solidFill>
                  <a:schemeClr val="accent6"/>
                </a:solidFill>
              </a:rPr>
              <a:t> </a:t>
            </a:r>
            <a:r>
              <a:rPr lang="de-CH" dirty="0" err="1">
                <a:solidFill>
                  <a:schemeClr val="accent6"/>
                </a:solidFill>
              </a:rPr>
              <a:t>with</a:t>
            </a:r>
            <a:r>
              <a:rPr lang="de-CH" dirty="0">
                <a:solidFill>
                  <a:schemeClr val="accent6"/>
                </a:solidFill>
              </a:rPr>
              <a:t> a </a:t>
            </a:r>
            <a:r>
              <a:rPr lang="de-CH" dirty="0" err="1">
                <a:solidFill>
                  <a:schemeClr val="accent6"/>
                </a:solidFill>
              </a:rPr>
              <a:t>university</a:t>
            </a:r>
            <a:r>
              <a:rPr lang="de-CH" dirty="0">
                <a:solidFill>
                  <a:schemeClr val="accent6"/>
                </a:solidFill>
              </a:rPr>
              <a:t> </a:t>
            </a:r>
            <a:r>
              <a:rPr lang="de-CH" dirty="0" err="1">
                <a:solidFill>
                  <a:schemeClr val="accent6"/>
                </a:solidFill>
              </a:rPr>
              <a:t>of</a:t>
            </a:r>
            <a:r>
              <a:rPr lang="de-CH" dirty="0">
                <a:solidFill>
                  <a:schemeClr val="accent6"/>
                </a:solidFill>
              </a:rPr>
              <a:t> </a:t>
            </a:r>
            <a:r>
              <a:rPr lang="de-CH" dirty="0" err="1">
                <a:solidFill>
                  <a:schemeClr val="accent6"/>
                </a:solidFill>
              </a:rPr>
              <a:t>the</a:t>
            </a:r>
            <a:r>
              <a:rPr lang="de-CH" dirty="0">
                <a:solidFill>
                  <a:schemeClr val="accent6"/>
                </a:solidFill>
              </a:rPr>
              <a:t> «Global South»</a:t>
            </a:r>
          </a:p>
        </p:txBody>
      </p:sp>
    </p:spTree>
    <p:extLst>
      <p:ext uri="{BB962C8B-B14F-4D97-AF65-F5344CB8AC3E}">
        <p14:creationId xmlns:p14="http://schemas.microsoft.com/office/powerpoint/2010/main" val="118919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B424-2FA0-0B10-046C-301A138D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de-CH" dirty="0"/>
              <a:t>Roland</a:t>
            </a:r>
          </a:p>
        </p:txBody>
      </p:sp>
      <p:pic>
        <p:nvPicPr>
          <p:cNvPr id="8" name="Content Placeholder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B81299F-1D4C-6E93-B44B-0C5C6C07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16416"/>
          <a:stretch/>
        </p:blipFill>
        <p:spPr>
          <a:xfrm>
            <a:off x="6204163" y="1412875"/>
            <a:ext cx="5256000" cy="486000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4BD2B-6FED-D573-1683-B7996E8F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de-CH" noProof="0" smtClean="0"/>
              <a:pPr>
                <a:spcAft>
                  <a:spcPts val="600"/>
                </a:spcAft>
              </a:pPr>
              <a:t>02.11.2022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CD523-4AD8-D37F-07A1-49BE6589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Laboratory of Physical Chemistry</a:t>
            </a:r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21CEE-8918-7EC7-2193-B8E299A9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24</a:t>
            </a:fld>
            <a:endParaRPr lang="de-CH" noProof="0"/>
          </a:p>
        </p:txBody>
      </p:sp>
      <p:pic>
        <p:nvPicPr>
          <p:cNvPr id="10" name="Picture 9" descr="A person looking at a cell phone&#10;&#10;Description automatically generated with low confidence">
            <a:extLst>
              <a:ext uri="{FF2B5EF4-FFF2-40B4-BE49-F238E27FC236}">
                <a16:creationId xmlns:a16="http://schemas.microsoft.com/office/drawing/2014/main" id="{7896562F-3FBA-5B1F-6BB8-B1B399239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" b="23691"/>
          <a:stretch/>
        </p:blipFill>
        <p:spPr>
          <a:xfrm>
            <a:off x="731838" y="1412875"/>
            <a:ext cx="5040000" cy="48600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C04074-5970-1FAF-07D2-36983338B2E6}"/>
              </a:ext>
            </a:extLst>
          </p:cNvPr>
          <p:cNvSpPr txBox="1"/>
          <p:nvPr/>
        </p:nvSpPr>
        <p:spPr>
          <a:xfrm rot="20288150">
            <a:off x="9925933" y="35429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Thank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86043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575B-7EA1-337F-8DFC-8F552850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photo</a:t>
            </a:r>
            <a:r>
              <a:rPr lang="de-CH" dirty="0"/>
              <a:t>-CIDNP </a:t>
            </a:r>
            <a:r>
              <a:rPr lang="de-CH" dirty="0" err="1"/>
              <a:t>group</a:t>
            </a:r>
            <a:endParaRPr lang="de-CH" dirty="0"/>
          </a:p>
        </p:txBody>
      </p:sp>
      <p:pic>
        <p:nvPicPr>
          <p:cNvPr id="12" name="Content Placeholder 11" descr="A person wearing a yellow shirt&#10;&#10;Description automatically generated with medium confidence">
            <a:extLst>
              <a:ext uri="{FF2B5EF4-FFF2-40B4-BE49-F238E27FC236}">
                <a16:creationId xmlns:a16="http://schemas.microsoft.com/office/drawing/2014/main" id="{95832544-4FFE-0FCA-E829-3F2764E7A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502" y="1452390"/>
            <a:ext cx="2407608" cy="33104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F5C21-6204-B8CE-04EC-B134D127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DA634-23FB-F116-92C9-497588AA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90703-462B-932F-5CB3-01A85511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8A1D6-4348-5893-4EBA-74FFBC6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08" y="1412875"/>
            <a:ext cx="2746566" cy="2746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7A312-B14B-C95C-F47F-34F52C2D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159" y="1424304"/>
            <a:ext cx="2419434" cy="3389493"/>
          </a:xfrm>
          <a:prstGeom prst="rect">
            <a:avLst/>
          </a:prstGeom>
        </p:spPr>
      </p:pic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310CF8C-AF6E-76C3-93DE-4634AF481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" y="1412875"/>
            <a:ext cx="3153266" cy="3153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A54F2A-2AC6-CB9B-1FAA-6BE956DE955A}"/>
              </a:ext>
            </a:extLst>
          </p:cNvPr>
          <p:cNvSpPr txBox="1"/>
          <p:nvPr/>
        </p:nvSpPr>
        <p:spPr>
          <a:xfrm rot="20288150">
            <a:off x="9925933" y="35429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Thank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242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8EB2-21C2-6B04-2CEB-FA7F3E1C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" name="Content Placeholder 9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0BFB1DB6-9387-E4FA-A385-F1754DCFA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07" y="3298863"/>
            <a:ext cx="1866265" cy="18662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3C628-35D1-B905-ED39-6238785C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03.11.2022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979BA-2EE5-83BD-5F29-FF5D63CB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94E7-36A4-015B-A409-1FDA3BDF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0FE3D7-4F49-FEBB-27AE-43526D999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91" y="3279507"/>
            <a:ext cx="1386876" cy="1386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84E084-59B6-1209-615E-300EFEF37258}"/>
              </a:ext>
            </a:extLst>
          </p:cNvPr>
          <p:cNvSpPr txBox="1"/>
          <p:nvPr/>
        </p:nvSpPr>
        <p:spPr>
          <a:xfrm>
            <a:off x="731837" y="4641908"/>
            <a:ext cx="275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 err="1"/>
              <a:t>Albannay</a:t>
            </a:r>
            <a:r>
              <a:rPr lang="de-CH" sz="1400" dirty="0"/>
              <a:t> (</a:t>
            </a:r>
            <a:r>
              <a:rPr lang="de-CH" sz="1400" dirty="0" err="1"/>
              <a:t>Bannay</a:t>
            </a:r>
            <a:r>
              <a:rPr lang="de-CH" sz="1400" dirty="0"/>
              <a:t>) Mohammed</a:t>
            </a:r>
          </a:p>
          <a:p>
            <a:pPr algn="ctr"/>
            <a:r>
              <a:rPr lang="de-CH" sz="1400" dirty="0"/>
              <a:t>Quad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DC824-DC95-E2B1-2C7C-CB4F1AC329DF}"/>
              </a:ext>
            </a:extLst>
          </p:cNvPr>
          <p:cNvSpPr txBox="1"/>
          <p:nvPr/>
        </p:nvSpPr>
        <p:spPr>
          <a:xfrm>
            <a:off x="4120779" y="5204064"/>
            <a:ext cx="1199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 err="1"/>
              <a:t>Mazin</a:t>
            </a:r>
            <a:r>
              <a:rPr lang="de-CH" sz="1400" dirty="0"/>
              <a:t> </a:t>
            </a:r>
            <a:r>
              <a:rPr lang="de-CH" sz="1400" dirty="0" err="1"/>
              <a:t>Jouda</a:t>
            </a:r>
            <a:endParaRPr lang="de-CH" sz="1400" dirty="0"/>
          </a:p>
          <a:p>
            <a:pPr algn="ctr"/>
            <a:r>
              <a:rPr lang="de-CH" sz="1400" dirty="0"/>
              <a:t>KIT</a:t>
            </a:r>
          </a:p>
        </p:txBody>
      </p:sp>
      <p:pic>
        <p:nvPicPr>
          <p:cNvPr id="13" name="Picture 12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74740B0F-C1B2-C2BD-A35D-623A1349B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30" y="3186214"/>
            <a:ext cx="1493520" cy="19789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472434-2EF7-1C89-D83F-8E9B9B9EF2AB}"/>
              </a:ext>
            </a:extLst>
          </p:cNvPr>
          <p:cNvSpPr txBox="1"/>
          <p:nvPr/>
        </p:nvSpPr>
        <p:spPr>
          <a:xfrm>
            <a:off x="6685281" y="5204064"/>
            <a:ext cx="112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/>
              <a:t>Jan </a:t>
            </a:r>
            <a:r>
              <a:rPr lang="de-CH" sz="1400" dirty="0" err="1"/>
              <a:t>Korvink</a:t>
            </a:r>
            <a:endParaRPr lang="de-CH" sz="1400" dirty="0"/>
          </a:p>
          <a:p>
            <a:pPr algn="ctr"/>
            <a:r>
              <a:rPr lang="de-CH" sz="1400" dirty="0"/>
              <a:t>KIT</a:t>
            </a:r>
          </a:p>
        </p:txBody>
      </p:sp>
      <p:pic>
        <p:nvPicPr>
          <p:cNvPr id="15" name="Picture 14" descr="A picture containing person, outdoor, grass, smiling&#10;&#10;Description automatically generated">
            <a:extLst>
              <a:ext uri="{FF2B5EF4-FFF2-40B4-BE49-F238E27FC236}">
                <a16:creationId xmlns:a16="http://schemas.microsoft.com/office/drawing/2014/main" id="{DADA9948-30BA-3329-29B2-54223DCE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08" y="3391620"/>
            <a:ext cx="1274763" cy="1274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C9496A-D95E-4C74-A44C-0D74046FE499}"/>
              </a:ext>
            </a:extLst>
          </p:cNvPr>
          <p:cNvSpPr txBox="1"/>
          <p:nvPr/>
        </p:nvSpPr>
        <p:spPr>
          <a:xfrm>
            <a:off x="8427242" y="4680844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/>
              <a:t>Vlad </a:t>
            </a:r>
            <a:r>
              <a:rPr lang="de-CH" sz="1400" dirty="0" err="1"/>
              <a:t>Negnevitsky</a:t>
            </a:r>
            <a:endParaRPr lang="de-CH" sz="1400" dirty="0"/>
          </a:p>
          <a:p>
            <a:pPr algn="ctr"/>
            <a:r>
              <a:rPr lang="de-CH" sz="1400" dirty="0"/>
              <a:t>Oxford </a:t>
            </a:r>
            <a:r>
              <a:rPr lang="de-CH" sz="1400" dirty="0" err="1"/>
              <a:t>Ionics</a:t>
            </a:r>
            <a:r>
              <a:rPr lang="de-CH" sz="1400" dirty="0"/>
              <a:t>/</a:t>
            </a:r>
            <a:r>
              <a:rPr lang="de-CH" sz="1400" dirty="0" err="1"/>
              <a:t>MaRCoS</a:t>
            </a:r>
            <a:endParaRPr lang="de-CH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85C1D9-5776-27E7-FC61-C36047BDB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930" y="587976"/>
            <a:ext cx="1253655" cy="1816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9F188C-8AB7-432E-FEB2-47599AA160EC}"/>
              </a:ext>
            </a:extLst>
          </p:cNvPr>
          <p:cNvSpPr txBox="1"/>
          <p:nvPr/>
        </p:nvSpPr>
        <p:spPr>
          <a:xfrm>
            <a:off x="6385208" y="2424015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/>
              <a:t>Alexander </a:t>
            </a:r>
            <a:r>
              <a:rPr lang="de-CH" sz="1400" dirty="0" err="1"/>
              <a:t>Däpp</a:t>
            </a:r>
            <a:endParaRPr lang="de-CH" sz="1400" dirty="0"/>
          </a:p>
          <a:p>
            <a:r>
              <a:rPr lang="de-CH" sz="1400" dirty="0"/>
              <a:t>LPC </a:t>
            </a:r>
            <a:r>
              <a:rPr lang="de-CH" sz="1400" dirty="0" err="1"/>
              <a:t>electronics</a:t>
            </a:r>
            <a:r>
              <a:rPr lang="de-CH" sz="1400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5D0246-0023-9EE4-6559-5EF4824FE8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54" t="2375" r="-1" b="4024"/>
          <a:stretch/>
        </p:blipFill>
        <p:spPr>
          <a:xfrm>
            <a:off x="4120779" y="589720"/>
            <a:ext cx="1553940" cy="16167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500C57-72D2-6D34-6B42-A39394BB3E67}"/>
              </a:ext>
            </a:extLst>
          </p:cNvPr>
          <p:cNvSpPr txBox="1"/>
          <p:nvPr/>
        </p:nvSpPr>
        <p:spPr>
          <a:xfrm>
            <a:off x="4126945" y="2178929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/>
              <a:t>Tiago Ferreira</a:t>
            </a:r>
          </a:p>
          <a:p>
            <a:pPr algn="ctr"/>
            <a:r>
              <a:rPr lang="de-CH" sz="1400" dirty="0"/>
              <a:t>LPC </a:t>
            </a:r>
            <a:r>
              <a:rPr lang="de-CH" sz="1400" dirty="0" err="1"/>
              <a:t>electronics</a:t>
            </a:r>
            <a:r>
              <a:rPr lang="de-CH" sz="14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57DB6-5B01-7902-C086-49C598540D49}"/>
              </a:ext>
            </a:extLst>
          </p:cNvPr>
          <p:cNvSpPr txBox="1"/>
          <p:nvPr/>
        </p:nvSpPr>
        <p:spPr>
          <a:xfrm rot="20288150">
            <a:off x="9925933" y="35429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err="1"/>
              <a:t>Thank</a:t>
            </a:r>
            <a:r>
              <a:rPr lang="de-CH" sz="2400" dirty="0"/>
              <a:t> </a:t>
            </a:r>
            <a:r>
              <a:rPr lang="de-CH" sz="2400" dirty="0" err="1"/>
              <a:t>you</a:t>
            </a:r>
            <a:r>
              <a:rPr lang="de-CH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626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910CD96-5531-789B-46FB-0813B859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/>
          <a:lstStyle/>
          <a:p>
            <a:r>
              <a:rPr lang="en-US" dirty="0"/>
              <a:t>Switzerland: </a:t>
            </a:r>
            <a:r>
              <a:rPr lang="en-US" i="1" dirty="0"/>
              <a:t>The</a:t>
            </a:r>
            <a:r>
              <a:rPr lang="en-US" dirty="0"/>
              <a:t> NMR world power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7F052-F115-6D34-F0E5-AA397D36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A533879-9C0F-4F94-919F-30B833E8871A}" type="datetime1">
              <a:rPr lang="de-CH" noProof="0" smtClean="0"/>
              <a:pPr>
                <a:spcAft>
                  <a:spcPts val="600"/>
                </a:spcAft>
              </a:pPr>
              <a:t>02.11.2022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91C63-4EBE-4897-6AAD-9B1821C2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Laboratory of Physical Chemistry</a:t>
            </a:r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23F4-E4E5-C299-23D0-54522950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27</a:t>
            </a:fld>
            <a:endParaRPr lang="de-CH" noProof="0"/>
          </a:p>
        </p:txBody>
      </p:sp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A7963410-1460-E9F2-010D-C50398C3F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6" t="14969" r="40471" b="67271"/>
          <a:stretch/>
        </p:blipFill>
        <p:spPr>
          <a:xfrm>
            <a:off x="1368993" y="1513289"/>
            <a:ext cx="3502707" cy="23281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1EE3B6-E78C-B9E2-6F8C-160491B4D70C}"/>
              </a:ext>
            </a:extLst>
          </p:cNvPr>
          <p:cNvSpPr txBox="1">
            <a:spLocks/>
          </p:cNvSpPr>
          <p:nvPr/>
        </p:nvSpPr>
        <p:spPr>
          <a:xfrm>
            <a:off x="4998028" y="5531212"/>
            <a:ext cx="6732298" cy="5132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6"/>
                </a:solidFill>
              </a:rPr>
              <a:t>“A new fascination for the NMR experiment”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80141-F967-24F6-E5F2-39AE3ADB7521}"/>
              </a:ext>
            </a:extLst>
          </p:cNvPr>
          <p:cNvSpPr txBox="1"/>
          <p:nvPr/>
        </p:nvSpPr>
        <p:spPr>
          <a:xfrm>
            <a:off x="5883052" y="2677343"/>
            <a:ext cx="541582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CH" sz="1800" b="0" i="0" u="none" strike="noStrike" baseline="0" dirty="0">
                <a:latin typeface="Book Antiqua" panose="02040602050305030304" pitchFamily="18" charset="0"/>
              </a:rPr>
              <a:t>I </a:t>
            </a:r>
            <a:r>
              <a:rPr lang="de-CH" sz="1800" b="0" i="0" u="none" strike="noStrike" baseline="0" dirty="0" err="1">
                <a:latin typeface="Book Antiqua" panose="02040602050305030304" pitchFamily="18" charset="0"/>
              </a:rPr>
              <a:t>remember</a:t>
            </a:r>
            <a:r>
              <a:rPr lang="de-CH" sz="1800" b="0" i="0" u="none" strike="noStrike" baseline="0" dirty="0">
                <a:latin typeface="Book Antiqua" panose="02040602050305030304" pitchFamily="18" charset="0"/>
              </a:rPr>
              <a:t>, in </a:t>
            </a:r>
            <a:r>
              <a:rPr lang="de-CH" sz="1800" b="0" i="0" u="none" strike="noStrike" baseline="0" dirty="0" err="1">
                <a:latin typeface="Book Antiqua" panose="02040602050305030304" pitchFamily="18" charset="0"/>
              </a:rPr>
              <a:t>the</a:t>
            </a:r>
            <a:r>
              <a:rPr lang="de-CH" sz="1800" b="0" i="0" u="none" strike="noStrike" baseline="0" dirty="0">
                <a:latin typeface="Book Antiqua" panose="02040602050305030304" pitchFamily="18" charset="0"/>
              </a:rPr>
              <a:t> </a:t>
            </a:r>
            <a:r>
              <a:rPr lang="en-US" sz="1800" b="0" i="0" u="none" strike="noStrike" baseline="0" dirty="0">
                <a:latin typeface="Book Antiqua" panose="02040602050305030304" pitchFamily="18" charset="0"/>
              </a:rPr>
              <a:t>winter of our first experiments […] looking on snow with new eyes. There the snow lay around my doorstep - great heaps of protons quietly </a:t>
            </a:r>
            <a:r>
              <a:rPr lang="en-US" sz="1800" b="0" i="0" u="none" strike="noStrike" baseline="0" dirty="0" err="1">
                <a:latin typeface="Book Antiqua" panose="02040602050305030304" pitchFamily="18" charset="0"/>
              </a:rPr>
              <a:t>precessing</a:t>
            </a:r>
            <a:r>
              <a:rPr lang="en-US" sz="1800" b="0" i="0" u="none" strike="noStrike" baseline="0" dirty="0">
                <a:latin typeface="Book Antiqua" panose="02040602050305030304" pitchFamily="18" charset="0"/>
              </a:rPr>
              <a:t> in the earth’s magnetic field.</a:t>
            </a:r>
          </a:p>
          <a:p>
            <a:pPr algn="just"/>
            <a:endParaRPr lang="en-US" dirty="0">
              <a:latin typeface="Book Antiqua" panose="02040602050305030304" pitchFamily="18" charset="0"/>
            </a:endParaRPr>
          </a:p>
          <a:p>
            <a:pPr algn="just"/>
            <a:r>
              <a:rPr lang="en-US" sz="1800" b="0" i="0" u="none" strike="noStrike" baseline="0" dirty="0">
                <a:latin typeface="Book Antiqua" panose="02040602050305030304" pitchFamily="18" charset="0"/>
              </a:rPr>
              <a:t>Purcell, Nobel Lecture, 1952</a:t>
            </a:r>
          </a:p>
          <a:p>
            <a:pPr algn="just"/>
            <a:r>
              <a:rPr lang="en-US" sz="1200" b="0" i="0" u="none" strike="noStrike" baseline="0" dirty="0">
                <a:latin typeface="Book Antiqua" panose="02040602050305030304" pitchFamily="18" charset="0"/>
                <a:hlinkClick r:id="rId3"/>
              </a:rPr>
              <a:t>https://www.nobelprize.org/uploads/2018/06/purcell-lecture.pdf</a:t>
            </a:r>
            <a:r>
              <a:rPr lang="en-US" sz="1200" dirty="0">
                <a:latin typeface="Book Antiqua" panose="02040602050305030304" pitchFamily="18" charset="0"/>
              </a:rPr>
              <a:t> </a:t>
            </a:r>
            <a:endParaRPr lang="en-US" sz="1200" b="0" i="0" u="none" strike="noStrike" baseline="0" dirty="0">
              <a:latin typeface="Book Antiqua" panose="02040602050305030304" pitchFamily="18" charset="0"/>
            </a:endParaRPr>
          </a:p>
          <a:p>
            <a:pPr algn="just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52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C3C3E0-AAD3-C675-325D-A0DEEA0F3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2E803611-5476-AF90-B7BD-1AC854A3E5C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4A533879-9C0F-4F94-919F-30B833E8871A}" type="datetime1">
              <a:rPr lang="de-CH" noProof="0" smtClean="0"/>
              <a:pPr>
                <a:spcAft>
                  <a:spcPts val="600"/>
                </a:spcAft>
              </a:pPr>
              <a:t>02.11.2022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F433F-E753-3FA2-A80E-B7AD224EC62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71700" y="6522444"/>
            <a:ext cx="5400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Laboratory of Physical Chemistry</a:t>
            </a:r>
            <a:endParaRPr lang="de-CH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738227C-83DC-DF0A-B5D8-DB7B7117D7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37585" y="6522444"/>
            <a:ext cx="322577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0543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F8273-6562-8917-8D45-3794654C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97077-5BCE-B4CA-E432-7F6D9CDF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1CBBD-FA90-C560-9B5B-2BF116FB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144AD7C-01A6-0815-DA20-25C49BA253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2413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09BE2-94A8-24E6-D898-3993FDF07D01}"/>
              </a:ext>
            </a:extLst>
          </p:cNvPr>
          <p:cNvSpPr txBox="1"/>
          <p:nvPr/>
        </p:nvSpPr>
        <p:spPr>
          <a:xfrm>
            <a:off x="4846062" y="150748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/>
              <a:t>The NMR </a:t>
            </a:r>
            <a:r>
              <a:rPr lang="de-CH" sz="2000" dirty="0" err="1"/>
              <a:t>world</a:t>
            </a:r>
            <a:r>
              <a:rPr lang="de-CH" sz="2000" dirty="0"/>
              <a:t> </a:t>
            </a:r>
            <a:r>
              <a:rPr lang="de-CH" sz="2000" dirty="0" err="1"/>
              <a:t>map</a:t>
            </a:r>
            <a:r>
              <a:rPr lang="de-CH" sz="2000" dirty="0"/>
              <a:t> </a:t>
            </a:r>
            <a:r>
              <a:rPr lang="de-CH" sz="2000" i="1" dirty="0"/>
              <a:t>(per </a:t>
            </a:r>
            <a:r>
              <a:rPr lang="de-CH" sz="2000" i="1" dirty="0" err="1"/>
              <a:t>capita</a:t>
            </a:r>
            <a:r>
              <a:rPr lang="de-CH" sz="2000" i="1" dirty="0"/>
              <a:t>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5605484-35B4-DCFA-63AD-02B14E4BC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90829"/>
              </p:ext>
            </p:extLst>
          </p:nvPr>
        </p:nvGraphicFramePr>
        <p:xfrm>
          <a:off x="1307507" y="2768838"/>
          <a:ext cx="13081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3518438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Switzerland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3995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Denmark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5228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Slovenia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560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Sweden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5689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Finland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5346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Austria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615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Iceland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6305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>
                          <a:effectLst/>
                        </a:rPr>
                        <a:t>Luxembourg</a:t>
                      </a:r>
                      <a:endParaRPr lang="de-CH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718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CH" sz="1100" u="none" strike="noStrike" dirty="0" err="1">
                          <a:effectLst/>
                        </a:rPr>
                        <a:t>Netherlands</a:t>
                      </a:r>
                      <a:endParaRPr lang="de-CH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91348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B62450-6CE0-0321-D304-61927FB8F7CB}"/>
              </a:ext>
            </a:extLst>
          </p:cNvPr>
          <p:cNvSpPr txBox="1"/>
          <p:nvPr/>
        </p:nvSpPr>
        <p:spPr>
          <a:xfrm>
            <a:off x="1236849" y="2299678"/>
            <a:ext cx="79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Top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BD708-0DBF-9DDE-4D02-F1AB4BD2DC9D}"/>
              </a:ext>
            </a:extLst>
          </p:cNvPr>
          <p:cNvSpPr txBox="1"/>
          <p:nvPr/>
        </p:nvSpPr>
        <p:spPr>
          <a:xfrm>
            <a:off x="2421062" y="6183890"/>
            <a:ext cx="7332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/>
              <a:t>Citations</a:t>
            </a:r>
            <a:r>
              <a:rPr lang="de-CH" sz="1600" dirty="0"/>
              <a:t> in </a:t>
            </a:r>
            <a:r>
              <a:rPr lang="de-CH" sz="1600" dirty="0" err="1"/>
              <a:t>Scopus</a:t>
            </a:r>
            <a:r>
              <a:rPr lang="de-CH" sz="1600" dirty="0"/>
              <a:t> (2021), </a:t>
            </a:r>
            <a:r>
              <a:rPr lang="de-CH" sz="1600" dirty="0" err="1"/>
              <a:t>keyword</a:t>
            </a:r>
            <a:r>
              <a:rPr lang="de-CH" sz="1600" dirty="0"/>
              <a:t> = NMR, </a:t>
            </a:r>
            <a:r>
              <a:rPr lang="de-CH" sz="1600" dirty="0" err="1"/>
              <a:t>by</a:t>
            </a:r>
            <a:r>
              <a:rPr lang="de-CH" sz="1600" dirty="0"/>
              <a:t> Maria </a:t>
            </a:r>
            <a:r>
              <a:rPr lang="de-CH" sz="1600" dirty="0" err="1"/>
              <a:t>Pechlaner</a:t>
            </a:r>
            <a:r>
              <a:rPr lang="de-CH" sz="1600" dirty="0"/>
              <a:t> (Infozentrum)</a:t>
            </a:r>
          </a:p>
        </p:txBody>
      </p:sp>
    </p:spTree>
    <p:extLst>
      <p:ext uri="{BB962C8B-B14F-4D97-AF65-F5344CB8AC3E}">
        <p14:creationId xmlns:p14="http://schemas.microsoft.com/office/powerpoint/2010/main" val="19528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5358-0BC9-60FB-AEB5-2CC4F924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Inaccessibility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NMR in </a:t>
            </a:r>
            <a:r>
              <a:rPr lang="de-CH" dirty="0" err="1"/>
              <a:t>the</a:t>
            </a:r>
            <a:r>
              <a:rPr lang="de-CH" dirty="0"/>
              <a:t> «Global South»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FDF7-7230-660C-2D30-AC633907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2400" dirty="0" err="1">
                <a:solidFill>
                  <a:schemeClr val="accent1"/>
                </a:solidFill>
              </a:rPr>
              <a:t>To</a:t>
            </a:r>
            <a:r>
              <a:rPr lang="de-CH" sz="2400" dirty="0">
                <a:solidFill>
                  <a:schemeClr val="accent1"/>
                </a:solidFill>
              </a:rPr>
              <a:t> </a:t>
            </a:r>
            <a:r>
              <a:rPr lang="de-CH" sz="2400" dirty="0" err="1">
                <a:solidFill>
                  <a:schemeClr val="accent1"/>
                </a:solidFill>
              </a:rPr>
              <a:t>change</a:t>
            </a:r>
            <a:r>
              <a:rPr lang="de-CH" sz="2400" dirty="0">
                <a:solidFill>
                  <a:schemeClr val="accent1"/>
                </a:solidFill>
              </a:rPr>
              <a:t> </a:t>
            </a:r>
            <a:r>
              <a:rPr lang="de-CH" sz="2400" dirty="0" err="1">
                <a:solidFill>
                  <a:schemeClr val="accent1"/>
                </a:solidFill>
              </a:rPr>
              <a:t>this</a:t>
            </a:r>
            <a:r>
              <a:rPr lang="de-CH" sz="2400" dirty="0">
                <a:solidFill>
                  <a:schemeClr val="accent1"/>
                </a:solidFill>
              </a:rPr>
              <a:t>, </a:t>
            </a:r>
            <a:r>
              <a:rPr lang="de-CH" sz="2400" dirty="0" err="1">
                <a:solidFill>
                  <a:schemeClr val="accent1"/>
                </a:solidFill>
              </a:rPr>
              <a:t>we</a:t>
            </a:r>
            <a:r>
              <a:rPr lang="de-CH" sz="2400" dirty="0">
                <a:solidFill>
                  <a:schemeClr val="accent1"/>
                </a:solidFill>
              </a:rPr>
              <a:t> </a:t>
            </a:r>
            <a:r>
              <a:rPr lang="de-CH" sz="2400" dirty="0" err="1">
                <a:solidFill>
                  <a:schemeClr val="accent1"/>
                </a:solidFill>
              </a:rPr>
              <a:t>need</a:t>
            </a:r>
            <a:r>
              <a:rPr lang="de-CH" sz="2400" dirty="0">
                <a:solidFill>
                  <a:schemeClr val="accent1"/>
                </a:solidFill>
              </a:rPr>
              <a:t>…</a:t>
            </a:r>
          </a:p>
          <a:p>
            <a:r>
              <a:rPr lang="de-CH" dirty="0">
                <a:solidFill>
                  <a:schemeClr val="accent1"/>
                </a:solidFill>
              </a:rPr>
              <a:t>…a </a:t>
            </a:r>
            <a:r>
              <a:rPr lang="de-CH" b="1" dirty="0" err="1">
                <a:solidFill>
                  <a:schemeClr val="accent1"/>
                </a:solidFill>
              </a:rPr>
              <a:t>cheap</a:t>
            </a:r>
            <a:r>
              <a:rPr lang="de-CH" dirty="0">
                <a:solidFill>
                  <a:schemeClr val="accent1"/>
                </a:solidFill>
              </a:rPr>
              <a:t> NMR </a:t>
            </a:r>
            <a:r>
              <a:rPr lang="de-CH" dirty="0" err="1">
                <a:solidFill>
                  <a:schemeClr val="accent1"/>
                </a:solidFill>
              </a:rPr>
              <a:t>spectrometer</a:t>
            </a:r>
            <a:endParaRPr lang="de-CH" dirty="0">
              <a:solidFill>
                <a:schemeClr val="accent1"/>
              </a:solidFill>
            </a:endParaRPr>
          </a:p>
          <a:p>
            <a:r>
              <a:rPr lang="de-CH" dirty="0">
                <a:solidFill>
                  <a:schemeClr val="accent1"/>
                </a:solidFill>
              </a:rPr>
              <a:t>…a </a:t>
            </a:r>
            <a:r>
              <a:rPr lang="de-CH" b="1" dirty="0" err="1">
                <a:solidFill>
                  <a:schemeClr val="accent1"/>
                </a:solidFill>
              </a:rPr>
              <a:t>cryogen-free</a:t>
            </a:r>
            <a:r>
              <a:rPr lang="de-CH" dirty="0">
                <a:solidFill>
                  <a:schemeClr val="accent1"/>
                </a:solidFill>
              </a:rPr>
              <a:t> NMR </a:t>
            </a:r>
            <a:r>
              <a:rPr lang="de-CH" dirty="0" err="1">
                <a:solidFill>
                  <a:schemeClr val="accent1"/>
                </a:solidFill>
              </a:rPr>
              <a:t>spectrometer</a:t>
            </a:r>
            <a:endParaRPr lang="de-CH" dirty="0">
              <a:solidFill>
                <a:schemeClr val="accent1"/>
              </a:solidFill>
            </a:endParaRPr>
          </a:p>
          <a:p>
            <a:r>
              <a:rPr lang="de-CH" dirty="0">
                <a:solidFill>
                  <a:schemeClr val="accent1"/>
                </a:solidFill>
              </a:rPr>
              <a:t>…an </a:t>
            </a:r>
            <a:r>
              <a:rPr lang="de-CH" b="1" dirty="0">
                <a:solidFill>
                  <a:schemeClr val="accent1"/>
                </a:solidFill>
              </a:rPr>
              <a:t>open-source</a:t>
            </a:r>
            <a:r>
              <a:rPr lang="de-CH" dirty="0">
                <a:solidFill>
                  <a:schemeClr val="accent1"/>
                </a:solidFill>
              </a:rPr>
              <a:t> NMR </a:t>
            </a:r>
            <a:r>
              <a:rPr lang="de-CH" dirty="0" err="1">
                <a:solidFill>
                  <a:schemeClr val="accent1"/>
                </a:solidFill>
              </a:rPr>
              <a:t>spectrometer</a:t>
            </a:r>
            <a:r>
              <a:rPr lang="de-CH" dirty="0">
                <a:solidFill>
                  <a:schemeClr val="accent1"/>
                </a:solidFill>
              </a:rPr>
              <a:t> / </a:t>
            </a:r>
            <a:r>
              <a:rPr lang="de-CH" b="1" dirty="0" err="1">
                <a:solidFill>
                  <a:schemeClr val="accent1"/>
                </a:solidFill>
              </a:rPr>
              <a:t>community</a:t>
            </a:r>
            <a:endParaRPr lang="de-CH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CH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CH" sz="2400" dirty="0">
                <a:solidFill>
                  <a:schemeClr val="accent1"/>
                </a:solidFill>
              </a:rPr>
              <a:t>Roland: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«</a:t>
            </a:r>
            <a:r>
              <a:rPr lang="de-CH" sz="2400" b="1" dirty="0">
                <a:solidFill>
                  <a:schemeClr val="accent1"/>
                </a:solidFill>
              </a:rPr>
              <a:t>CHF 10’000 NMR </a:t>
            </a:r>
            <a:r>
              <a:rPr lang="de-CH" sz="2400" b="1" dirty="0" err="1">
                <a:solidFill>
                  <a:schemeClr val="accent1"/>
                </a:solidFill>
              </a:rPr>
              <a:t>spectrometer</a:t>
            </a:r>
            <a:r>
              <a:rPr lang="de-CH" sz="2400" b="1" dirty="0">
                <a:solidFill>
                  <a:schemeClr val="accent1"/>
                </a:solidFill>
              </a:rPr>
              <a:t>»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photo</a:t>
            </a: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-CIDNP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signal</a:t>
            </a: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enhancement</a:t>
            </a:r>
            <a:endParaRPr lang="de-CH" sz="24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Smartphone App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controlled</a:t>
            </a:r>
            <a:endParaRPr lang="de-CH" sz="24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for</a:t>
            </a: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education</a:t>
            </a:r>
            <a:r>
              <a:rPr lang="de-CH" sz="2400" dirty="0">
                <a:solidFill>
                  <a:schemeClr val="accent1"/>
                </a:solidFill>
                <a:sym typeface="Wingdings" panose="05000000000000000000" pitchFamily="2" charset="2"/>
              </a:rPr>
              <a:t> and </a:t>
            </a:r>
            <a:r>
              <a:rPr lang="de-CH" sz="2400" dirty="0" err="1">
                <a:solidFill>
                  <a:schemeClr val="accent1"/>
                </a:solidFill>
                <a:sym typeface="Wingdings" panose="05000000000000000000" pitchFamily="2" charset="2"/>
              </a:rPr>
              <a:t>research</a:t>
            </a:r>
            <a:endParaRPr lang="de-CH" sz="2400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FFB0-1103-7FCC-3998-F4EB2DD1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02.11.2022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F9F7-16CE-D721-6B6E-4EB758E15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Laboratory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09157-0D44-D0A1-6FB9-40920B3B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8601F3-17E3-CB9E-10B9-73516870386F}"/>
              </a:ext>
            </a:extLst>
          </p:cNvPr>
          <p:cNvSpPr txBox="1">
            <a:spLocks/>
          </p:cNvSpPr>
          <p:nvPr/>
        </p:nvSpPr>
        <p:spPr>
          <a:xfrm>
            <a:off x="731837" y="1413800"/>
            <a:ext cx="52560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400" dirty="0" err="1"/>
              <a:t>No</a:t>
            </a:r>
            <a:r>
              <a:rPr lang="de-CH" sz="2400" dirty="0"/>
              <a:t> NMR, </a:t>
            </a:r>
            <a:r>
              <a:rPr lang="de-CH" sz="2400" dirty="0" err="1"/>
              <a:t>because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…</a:t>
            </a:r>
            <a:endParaRPr lang="de-CH" dirty="0"/>
          </a:p>
          <a:p>
            <a:r>
              <a:rPr lang="de-CH" dirty="0"/>
              <a:t>…prohibitive </a:t>
            </a:r>
            <a:r>
              <a:rPr lang="de-CH" dirty="0" err="1"/>
              <a:t>procurement</a:t>
            </a:r>
            <a:r>
              <a:rPr lang="de-CH" dirty="0"/>
              <a:t> </a:t>
            </a:r>
            <a:r>
              <a:rPr lang="de-CH" dirty="0" err="1"/>
              <a:t>costs</a:t>
            </a:r>
            <a:endParaRPr lang="de-CH" dirty="0"/>
          </a:p>
          <a:p>
            <a:r>
              <a:rPr lang="de-CH" dirty="0"/>
              <a:t>…high </a:t>
            </a:r>
            <a:r>
              <a:rPr lang="de-CH" dirty="0" err="1"/>
              <a:t>operating</a:t>
            </a:r>
            <a:r>
              <a:rPr lang="de-CH" dirty="0"/>
              <a:t> </a:t>
            </a:r>
            <a:r>
              <a:rPr lang="de-CH" dirty="0" err="1"/>
              <a:t>costs</a:t>
            </a:r>
            <a:endParaRPr lang="de-CH" dirty="0"/>
          </a:p>
          <a:p>
            <a:r>
              <a:rPr lang="de-CH" dirty="0"/>
              <a:t>…</a:t>
            </a:r>
            <a:r>
              <a:rPr lang="de-CH" dirty="0" err="1"/>
              <a:t>inaccessibility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liquid Helium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sz="2400" dirty="0" err="1"/>
              <a:t>Without</a:t>
            </a:r>
            <a:r>
              <a:rPr lang="de-CH" sz="2400" dirty="0"/>
              <a:t> NMR </a:t>
            </a:r>
            <a:r>
              <a:rPr lang="de-CH" sz="2400" dirty="0" err="1"/>
              <a:t>spectroscopy</a:t>
            </a:r>
            <a:r>
              <a:rPr lang="de-CH" sz="2400" dirty="0"/>
              <a:t>…</a:t>
            </a:r>
            <a:endParaRPr lang="de-CH" dirty="0"/>
          </a:p>
          <a:p>
            <a:r>
              <a:rPr lang="de-CH" dirty="0"/>
              <a:t>…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chemical</a:t>
            </a:r>
            <a:r>
              <a:rPr lang="de-CH" dirty="0"/>
              <a:t> </a:t>
            </a:r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determination</a:t>
            </a:r>
            <a:endParaRPr lang="de-CH" dirty="0"/>
          </a:p>
          <a:p>
            <a:r>
              <a:rPr lang="de-CH" dirty="0"/>
              <a:t>…</a:t>
            </a:r>
            <a:r>
              <a:rPr lang="de-CH" dirty="0" err="1"/>
              <a:t>no</a:t>
            </a:r>
            <a:r>
              <a:rPr lang="de-CH" dirty="0"/>
              <a:t> «</a:t>
            </a:r>
            <a:r>
              <a:rPr lang="de-CH" dirty="0" err="1"/>
              <a:t>hands</a:t>
            </a:r>
            <a:r>
              <a:rPr lang="de-CH" dirty="0"/>
              <a:t>-on» </a:t>
            </a:r>
            <a:r>
              <a:rPr lang="de-CH" dirty="0" err="1"/>
              <a:t>quantum</a:t>
            </a:r>
            <a:r>
              <a:rPr lang="de-CH" dirty="0"/>
              <a:t> </a:t>
            </a:r>
            <a:r>
              <a:rPr lang="de-CH" dirty="0" err="1"/>
              <a:t>physics</a:t>
            </a:r>
            <a:r>
              <a:rPr lang="de-CH" dirty="0"/>
              <a:t> </a:t>
            </a:r>
            <a:r>
              <a:rPr lang="de-CH" dirty="0" err="1"/>
              <a:t>experiment</a:t>
            </a:r>
            <a:endParaRPr lang="de-CH" dirty="0"/>
          </a:p>
          <a:p>
            <a:r>
              <a:rPr lang="de-CH" dirty="0"/>
              <a:t>…</a:t>
            </a:r>
            <a:r>
              <a:rPr lang="de-CH" dirty="0" err="1"/>
              <a:t>exclusion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75-years-old MR </a:t>
            </a:r>
            <a:r>
              <a:rPr lang="de-CH" dirty="0" err="1"/>
              <a:t>technology</a:t>
            </a:r>
            <a:endParaRPr lang="de-CH" dirty="0"/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F1B89-874F-EC36-A5B1-B7584F14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13" y="5128402"/>
            <a:ext cx="3599047" cy="11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0528-AC1A-5D4E-BF52-B1FDE6DE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Building an NMR </a:t>
            </a:r>
            <a:r>
              <a:rPr lang="de-CH" dirty="0" err="1"/>
              <a:t>spectrometer</a:t>
            </a:r>
            <a:r>
              <a:rPr lang="de-CH" dirty="0"/>
              <a:t>: The </a:t>
            </a:r>
            <a:r>
              <a:rPr lang="de-CH" dirty="0" err="1"/>
              <a:t>ingredients</a:t>
            </a:r>
            <a:endParaRPr lang="de-CH" dirty="0"/>
          </a:p>
        </p:txBody>
      </p:sp>
      <p:pic>
        <p:nvPicPr>
          <p:cNvPr id="8" name="Content Placeholder 7" descr="A picture containing indoor, hospital room, cluttered, microscope&#10;&#10;Description automatically generated">
            <a:extLst>
              <a:ext uri="{FF2B5EF4-FFF2-40B4-BE49-F238E27FC236}">
                <a16:creationId xmlns:a16="http://schemas.microsoft.com/office/drawing/2014/main" id="{B3D19EEC-7EA9-899B-1B76-ADE86E628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39" y="605149"/>
            <a:ext cx="2930015" cy="39066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1585-05A6-A1E7-0C54-0E28528B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CD53D-0F8B-77DA-2F72-F2E6A3BF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54B42-FFF6-9D27-A1EF-E2F77523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10" name="Picture 9" descr="A picture containing connector, charger, adapter&#10;&#10;Description automatically generated">
            <a:extLst>
              <a:ext uri="{FF2B5EF4-FFF2-40B4-BE49-F238E27FC236}">
                <a16:creationId xmlns:a16="http://schemas.microsoft.com/office/drawing/2014/main" id="{76CA2DF7-1640-B541-A9F5-D6513D79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62" y="2950706"/>
            <a:ext cx="2562242" cy="3416323"/>
          </a:xfrm>
          <a:prstGeom prst="rect">
            <a:avLst/>
          </a:prstGeom>
        </p:spPr>
      </p:pic>
      <p:pic>
        <p:nvPicPr>
          <p:cNvPr id="12" name="Picture 11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F8B84F1C-AC02-D546-9173-04BA41559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7" y="751448"/>
            <a:ext cx="2562242" cy="3416323"/>
          </a:xfrm>
          <a:prstGeom prst="rect">
            <a:avLst/>
          </a:prstGeom>
        </p:spPr>
      </p:pic>
      <p:pic>
        <p:nvPicPr>
          <p:cNvPr id="14" name="Picture 13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EE85B029-3CE5-1826-A291-F158BD0A6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74" y="3601432"/>
            <a:ext cx="4120420" cy="3090315"/>
          </a:xfrm>
          <a:prstGeom prst="rect">
            <a:avLst/>
          </a:prstGeom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AFB43FE1-76BC-BCA3-FCE6-3915900ADF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225" r="1" b="16672"/>
          <a:stretch/>
        </p:blipFill>
        <p:spPr>
          <a:xfrm rot="16200000">
            <a:off x="8847196" y="2083511"/>
            <a:ext cx="4691374" cy="14383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D4CFC2-1798-AB36-6513-934A0CBA5F7E}"/>
              </a:ext>
            </a:extLst>
          </p:cNvPr>
          <p:cNvSpPr txBox="1"/>
          <p:nvPr/>
        </p:nvSpPr>
        <p:spPr>
          <a:xfrm>
            <a:off x="5453008" y="2500366"/>
            <a:ext cx="100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>
                <a:solidFill>
                  <a:schemeClr val="bg1"/>
                </a:solidFill>
              </a:rPr>
              <a:t>Magnet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81245-81F0-BEB6-66EB-952023AB5E07}"/>
              </a:ext>
            </a:extLst>
          </p:cNvPr>
          <p:cNvSpPr txBox="1"/>
          <p:nvPr/>
        </p:nvSpPr>
        <p:spPr>
          <a:xfrm>
            <a:off x="1058481" y="1228209"/>
            <a:ext cx="118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 err="1">
                <a:solidFill>
                  <a:schemeClr val="bg1"/>
                </a:solidFill>
              </a:rPr>
              <a:t>Console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71D0E7-3BF7-8CEB-BA7C-E529FCE40594}"/>
              </a:ext>
            </a:extLst>
          </p:cNvPr>
          <p:cNvSpPr txBox="1"/>
          <p:nvPr/>
        </p:nvSpPr>
        <p:spPr>
          <a:xfrm>
            <a:off x="3052797" y="3656731"/>
            <a:ext cx="121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 err="1">
                <a:solidFill>
                  <a:schemeClr val="bg1"/>
                </a:solidFill>
              </a:rPr>
              <a:t>Preamp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D6289-694D-454B-64BB-8D372E1A29C5}"/>
              </a:ext>
            </a:extLst>
          </p:cNvPr>
          <p:cNvSpPr txBox="1"/>
          <p:nvPr/>
        </p:nvSpPr>
        <p:spPr>
          <a:xfrm>
            <a:off x="6536792" y="4350519"/>
            <a:ext cx="1443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>
                <a:solidFill>
                  <a:schemeClr val="bg1"/>
                </a:solidFill>
              </a:rPr>
              <a:t>Computer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75D69-E73C-4E70-A6BC-7027E928C2B8}"/>
              </a:ext>
            </a:extLst>
          </p:cNvPr>
          <p:cNvSpPr txBox="1"/>
          <p:nvPr/>
        </p:nvSpPr>
        <p:spPr>
          <a:xfrm>
            <a:off x="10585653" y="2411380"/>
            <a:ext cx="1443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CH" b="1" dirty="0">
                <a:solidFill>
                  <a:schemeClr val="bg1"/>
                </a:solidFill>
              </a:rPr>
              <a:t>Probe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2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471D-52C3-4CA4-282B-6030581D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Building an NMR </a:t>
            </a:r>
            <a:r>
              <a:rPr lang="de-CH" dirty="0" err="1"/>
              <a:t>spectrometer</a:t>
            </a:r>
            <a:r>
              <a:rPr lang="de-CH" dirty="0"/>
              <a:t>: The </a:t>
            </a:r>
            <a:r>
              <a:rPr lang="de-CH" dirty="0" err="1"/>
              <a:t>ingredients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E1806-3EAA-5A81-C3C6-C2BADBB0D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8" y="1412875"/>
                <a:ext cx="5400000" cy="468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CH" b="1" dirty="0"/>
                  <a:t>Magnet</a:t>
                </a:r>
                <a:endParaRPr lang="de-CH" dirty="0"/>
              </a:p>
              <a:p>
                <a:pPr marL="0" indent="0">
                  <a:buNone/>
                </a:pPr>
                <a:r>
                  <a:rPr lang="de-CH" i="1" dirty="0"/>
                  <a:t>Field </a:t>
                </a:r>
                <a:r>
                  <a:rPr lang="de-CH" i="1" dirty="0" err="1"/>
                  <a:t>strength</a:t>
                </a:r>
                <a:r>
                  <a:rPr lang="de-CH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CH" dirty="0"/>
                  <a:t>: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CH" dirty="0" err="1">
                    <a:sym typeface="Wingdings" panose="05000000000000000000" pitchFamily="2" charset="2"/>
                  </a:rPr>
                  <a:t>Sensitivity</a:t>
                </a:r>
                <a:r>
                  <a:rPr lang="de-CH" dirty="0">
                    <a:sym typeface="Wingdings" panose="05000000000000000000" pitchFamily="2" charset="2"/>
                  </a:rPr>
                  <a:t> (SNR / time):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CH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3/2</m:t>
                        </m:r>
                      </m:sup>
                    </m:sSup>
                  </m:oMath>
                </a14:m>
                <a:endParaRPr lang="de-CH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de-CH" dirty="0"/>
                  <a:t>Resolution: (</a:t>
                </a:r>
                <a:r>
                  <a:rPr lang="de-CH" dirty="0" err="1"/>
                  <a:t>chemical</a:t>
                </a:r>
                <a:r>
                  <a:rPr lang="de-CH" dirty="0"/>
                  <a:t> shift </a:t>
                </a:r>
                <a:r>
                  <a:rPr lang="de-CH" dirty="0" err="1"/>
                  <a:t>range</a:t>
                </a:r>
                <a:r>
                  <a:rPr lang="de-CH" dirty="0"/>
                  <a:t> / J-</a:t>
                </a:r>
                <a:r>
                  <a:rPr lang="de-CH" dirty="0" err="1"/>
                  <a:t>couplings</a:t>
                </a:r>
                <a:r>
                  <a:rPr lang="de-CH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lang="de-CH" dirty="0"/>
              </a:p>
              <a:p>
                <a:pPr marL="0" indent="0">
                  <a:buNone/>
                </a:pPr>
                <a:r>
                  <a:rPr lang="de-CH" i="1" dirty="0"/>
                  <a:t>Field </a:t>
                </a:r>
                <a:r>
                  <a:rPr lang="en-US" i="1" dirty="0"/>
                  <a:t>homogeneity</a:t>
                </a:r>
                <a:r>
                  <a:rPr lang="en-US" dirty="0"/>
                  <a:t>: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goal: resolution of ca. 1 Hz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0.1 ppm for 10 MHz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1 ppb for 1 GHz!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b="1" dirty="0">
                    <a:sym typeface="Wingdings" panose="05000000000000000000" pitchFamily="2" charset="2"/>
                  </a:rPr>
                  <a:t>Shim coils</a:t>
                </a:r>
                <a:endParaRPr lang="de-CH" b="1" dirty="0"/>
              </a:p>
              <a:p>
                <a:pPr marL="0" indent="0">
                  <a:buNone/>
                </a:pPr>
                <a:r>
                  <a:rPr lang="de-CH" dirty="0">
                    <a:sym typeface="Wingdings" panose="05000000000000000000" pitchFamily="2" charset="2"/>
                  </a:rPr>
                  <a:t> </a:t>
                </a:r>
                <a:r>
                  <a:rPr lang="de-CH" dirty="0" err="1">
                    <a:sym typeface="Wingdings" panose="05000000000000000000" pitchFamily="2" charset="2"/>
                  </a:rPr>
                  <a:t>Improvement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of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up</a:t>
                </a:r>
                <a:r>
                  <a:rPr lang="de-CH" dirty="0">
                    <a:sym typeface="Wingdings" panose="05000000000000000000" pitchFamily="2" charset="2"/>
                  </a:rPr>
                  <a:t> </a:t>
                </a:r>
                <a:r>
                  <a:rPr lang="de-CH" dirty="0" err="1">
                    <a:sym typeface="Wingdings" panose="05000000000000000000" pitchFamily="2" charset="2"/>
                  </a:rPr>
                  <a:t>to</a:t>
                </a:r>
                <a:r>
                  <a:rPr lang="de-CH" dirty="0">
                    <a:sym typeface="Wingdings" panose="05000000000000000000" pitchFamily="2" charset="2"/>
                  </a:rPr>
                  <a:t> 10</a:t>
                </a:r>
                <a:r>
                  <a:rPr lang="de-CH" baseline="30000" dirty="0">
                    <a:sym typeface="Wingdings" panose="05000000000000000000" pitchFamily="2" charset="2"/>
                  </a:rPr>
                  <a:t>3</a:t>
                </a:r>
                <a:r>
                  <a:rPr lang="de-CH" dirty="0">
                    <a:sym typeface="Wingdings" panose="05000000000000000000" pitchFamily="2" charset="2"/>
                  </a:rPr>
                  <a:t> in </a:t>
                </a:r>
                <a:r>
                  <a:rPr lang="de-CH" dirty="0" err="1">
                    <a:sym typeface="Wingdings" panose="05000000000000000000" pitchFamily="2" charset="2"/>
                  </a:rPr>
                  <a:t>homogeneity</a:t>
                </a:r>
                <a:endParaRPr lang="de-CH" baseline="30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E1806-3EAA-5A81-C3C6-C2BADBB0D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8" y="1412875"/>
                <a:ext cx="5400000" cy="4680000"/>
              </a:xfrm>
              <a:blipFill>
                <a:blip r:embed="rId2"/>
                <a:stretch>
                  <a:fillRect l="-2596" t="-1695" r="-56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0E15-9EE1-1876-86B2-85E5464E8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AA86A-03E6-48F3-EF89-0FA9A97B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202B-0019-76B7-C644-DBD88C96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40FD2-EC59-7751-8C18-1CC761AF149F}"/>
              </a:ext>
            </a:extLst>
          </p:cNvPr>
          <p:cNvSpPr txBox="1">
            <a:spLocks/>
          </p:cNvSpPr>
          <p:nvPr/>
        </p:nvSpPr>
        <p:spPr>
          <a:xfrm>
            <a:off x="6216814" y="1412875"/>
            <a:ext cx="540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b="1" dirty="0"/>
              <a:t>Probe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RF </a:t>
            </a:r>
            <a:r>
              <a:rPr lang="de-CH" dirty="0" err="1"/>
              <a:t>coil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transmission</a:t>
            </a:r>
            <a:r>
              <a:rPr lang="de-CH" dirty="0"/>
              <a:t> and </a:t>
            </a:r>
            <a:r>
              <a:rPr lang="de-CH" dirty="0" err="1"/>
              <a:t>reception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LC </a:t>
            </a:r>
            <a:r>
              <a:rPr lang="de-CH" dirty="0" err="1"/>
              <a:t>circuit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tuning</a:t>
            </a:r>
            <a:r>
              <a:rPr lang="de-CH" dirty="0"/>
              <a:t> and </a:t>
            </a:r>
            <a:r>
              <a:rPr lang="de-CH" dirty="0" err="1"/>
              <a:t>matching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every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channel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CH" b="1" dirty="0" err="1"/>
              <a:t>Console</a:t>
            </a:r>
            <a:endParaRPr lang="de-CH" dirty="0"/>
          </a:p>
          <a:p>
            <a:pPr>
              <a:buFont typeface="Wingdings" panose="05000000000000000000" pitchFamily="2" charset="2"/>
              <a:buChar char="à"/>
            </a:pPr>
            <a:r>
              <a:rPr lang="de-CH" dirty="0">
                <a:sym typeface="Wingdings" panose="05000000000000000000" pitchFamily="2" charset="2"/>
              </a:rPr>
              <a:t>RF </a:t>
            </a:r>
            <a:r>
              <a:rPr lang="de-CH" dirty="0" err="1">
                <a:sym typeface="Wingdings" panose="05000000000000000000" pitchFamily="2" charset="2"/>
              </a:rPr>
              <a:t>frequency</a:t>
            </a:r>
            <a:r>
              <a:rPr lang="de-CH" dirty="0">
                <a:sym typeface="Wingdings" panose="05000000000000000000" pitchFamily="2" charset="2"/>
              </a:rPr>
              <a:t>, RF pulse, </a:t>
            </a:r>
            <a:r>
              <a:rPr lang="de-CH" dirty="0" err="1">
                <a:sym typeface="Wingdings" panose="05000000000000000000" pitchFamily="2" charset="2"/>
              </a:rPr>
              <a:t>amplifier</a:t>
            </a:r>
            <a:r>
              <a:rPr lang="de-CH" dirty="0">
                <a:sym typeface="Wingdings" panose="05000000000000000000" pitchFamily="2" charset="2"/>
              </a:rPr>
              <a:t>, RF </a:t>
            </a:r>
            <a:r>
              <a:rPr lang="de-CH" dirty="0" err="1">
                <a:sym typeface="Wingdings" panose="05000000000000000000" pitchFamily="2" charset="2"/>
              </a:rPr>
              <a:t>detection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digitizer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clock</a:t>
            </a:r>
            <a:r>
              <a:rPr lang="de-CH" dirty="0">
                <a:sym typeface="Wingdings" panose="05000000000000000000" pitchFamily="2" charset="2"/>
              </a:rPr>
              <a:t>, etc. 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every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channel</a:t>
            </a:r>
            <a:endParaRPr lang="de-CH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CH" b="1" dirty="0" err="1">
                <a:sym typeface="Wingdings" panose="05000000000000000000" pitchFamily="2" charset="2"/>
              </a:rPr>
              <a:t>Preamplifier</a:t>
            </a:r>
            <a:endParaRPr lang="de-CH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CH" dirty="0" err="1">
                <a:sym typeface="Wingdings" panose="05000000000000000000" pitchFamily="2" charset="2"/>
              </a:rPr>
              <a:t>low-noise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amplifier</a:t>
            </a:r>
            <a:r>
              <a:rPr lang="de-CH" dirty="0">
                <a:sym typeface="Wingdings" panose="05000000000000000000" pitchFamily="2" charset="2"/>
              </a:rPr>
              <a:t> &amp; </a:t>
            </a:r>
            <a:r>
              <a:rPr lang="en-US" dirty="0">
                <a:sym typeface="Wingdings" panose="05000000000000000000" pitchFamily="2" charset="2"/>
              </a:rPr>
              <a:t>transmitter/receiver switch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Computer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Data: processing and display </a:t>
            </a:r>
          </a:p>
        </p:txBody>
      </p:sp>
    </p:spTree>
    <p:extLst>
      <p:ext uri="{BB962C8B-B14F-4D97-AF65-F5344CB8AC3E}">
        <p14:creationId xmlns:p14="http://schemas.microsoft.com/office/powerpoint/2010/main" val="4662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ED85AE-FB0D-EE10-79EF-0E69DD4B0936}"/>
              </a:ext>
            </a:extLst>
          </p:cNvPr>
          <p:cNvSpPr txBox="1">
            <a:spLocks/>
          </p:cNvSpPr>
          <p:nvPr/>
        </p:nvSpPr>
        <p:spPr>
          <a:xfrm>
            <a:off x="6096000" y="1403874"/>
            <a:ext cx="5364163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Magritek</a:t>
            </a:r>
            <a:r>
              <a:rPr lang="en-US" b="1" dirty="0"/>
              <a:t>, </a:t>
            </a:r>
            <a:r>
              <a:rPr lang="en-US" b="1" dirty="0" err="1"/>
              <a:t>Spinsolve</a:t>
            </a:r>
            <a:r>
              <a:rPr lang="en-US" b="1" dirty="0"/>
              <a:t> 90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dirty="0" err="1"/>
              <a:t>Spinsolve</a:t>
            </a:r>
            <a:r>
              <a:rPr lang="en-US" dirty="0"/>
              <a:t> series on the market since 2012</a:t>
            </a:r>
          </a:p>
          <a:p>
            <a:r>
              <a:rPr lang="en-US" dirty="0"/>
              <a:t>CHF ?</a:t>
            </a:r>
          </a:p>
          <a:p>
            <a:r>
              <a:rPr lang="de-CH" dirty="0"/>
              <a:t>Broadband probe: </a:t>
            </a:r>
            <a:r>
              <a:rPr lang="pt-BR" baseline="30000" dirty="0"/>
              <a:t>1</a:t>
            </a:r>
            <a:r>
              <a:rPr lang="pt-BR" dirty="0"/>
              <a:t>H, </a:t>
            </a:r>
            <a:r>
              <a:rPr lang="pt-BR" baseline="30000" dirty="0"/>
              <a:t>19</a:t>
            </a:r>
            <a:r>
              <a:rPr lang="pt-BR" dirty="0"/>
              <a:t>F, </a:t>
            </a:r>
            <a:r>
              <a:rPr lang="pt-BR" baseline="30000" dirty="0"/>
              <a:t>13</a:t>
            </a:r>
            <a:r>
              <a:rPr lang="pt-BR" dirty="0"/>
              <a:t>C, </a:t>
            </a:r>
            <a:r>
              <a:rPr lang="pt-BR" baseline="30000" dirty="0"/>
              <a:t>31</a:t>
            </a:r>
            <a:r>
              <a:rPr lang="pt-BR" dirty="0"/>
              <a:t>P, </a:t>
            </a:r>
            <a:r>
              <a:rPr lang="pt-BR" baseline="30000" dirty="0"/>
              <a:t>7</a:t>
            </a:r>
            <a:r>
              <a:rPr lang="pt-BR" dirty="0"/>
              <a:t>Li, </a:t>
            </a:r>
            <a:r>
              <a:rPr lang="pt-BR" baseline="30000" dirty="0"/>
              <a:t>11</a:t>
            </a:r>
            <a:r>
              <a:rPr lang="pt-BR" dirty="0"/>
              <a:t>B, </a:t>
            </a:r>
            <a:r>
              <a:rPr lang="pt-BR" baseline="30000" dirty="0"/>
              <a:t>29</a:t>
            </a:r>
            <a:r>
              <a:rPr lang="pt-BR" dirty="0"/>
              <a:t>Si, </a:t>
            </a:r>
            <a:r>
              <a:rPr lang="pt-BR" baseline="30000" dirty="0"/>
              <a:t>129</a:t>
            </a:r>
            <a:r>
              <a:rPr lang="pt-BR" dirty="0"/>
              <a:t>Xe, </a:t>
            </a:r>
            <a:r>
              <a:rPr lang="pt-BR" baseline="30000" dirty="0"/>
              <a:t>2</a:t>
            </a:r>
            <a:r>
              <a:rPr lang="pt-BR" dirty="0"/>
              <a:t>D, </a:t>
            </a:r>
            <a:r>
              <a:rPr lang="pt-BR" baseline="30000" dirty="0"/>
              <a:t>15</a:t>
            </a:r>
            <a:r>
              <a:rPr lang="pt-BR" dirty="0"/>
              <a:t>N </a:t>
            </a:r>
            <a:endParaRPr lang="de-CH" dirty="0"/>
          </a:p>
          <a:p>
            <a:r>
              <a:rPr lang="de-CH" dirty="0"/>
              <a:t>3 D </a:t>
            </a:r>
            <a:r>
              <a:rPr lang="de-CH" dirty="0" err="1"/>
              <a:t>gradients</a:t>
            </a:r>
            <a:r>
              <a:rPr lang="de-CH" dirty="0"/>
              <a:t> + </a:t>
            </a:r>
            <a:r>
              <a:rPr lang="de-CH" dirty="0" err="1"/>
              <a:t>gradients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DOSY (optional)</a:t>
            </a:r>
          </a:p>
          <a:p>
            <a:r>
              <a:rPr lang="de-CH" dirty="0"/>
              <a:t>115 kg</a:t>
            </a:r>
          </a:p>
          <a:p>
            <a:r>
              <a:rPr lang="de-CH" baseline="30000" dirty="0"/>
              <a:t>1</a:t>
            </a:r>
            <a:r>
              <a:rPr lang="de-CH" dirty="0"/>
              <a:t>H </a:t>
            </a:r>
            <a:r>
              <a:rPr lang="de-CH" dirty="0" err="1"/>
              <a:t>sensitivity</a:t>
            </a:r>
            <a:r>
              <a:rPr lang="de-CH" dirty="0"/>
              <a:t> (</a:t>
            </a:r>
            <a:r>
              <a:rPr lang="en-US" dirty="0">
                <a:effectLst/>
                <a:latin typeface="Arial" panose="020B0604020202020204" pitchFamily="34" charset="0"/>
              </a:rPr>
              <a:t>1% Ethyl Benzene): ≥ </a:t>
            </a:r>
            <a:r>
              <a:rPr lang="de-CH" dirty="0">
                <a:effectLst/>
                <a:latin typeface="Arial" panose="020B0604020202020204" pitchFamily="34" charset="0"/>
              </a:rPr>
              <a:t>240:1</a:t>
            </a:r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9FC2A-73DF-8611-20FE-22C21E57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Benchtop NMR – The market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E39D-4C3F-B239-B7D7-EC32039B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364163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Bruker, Fourier 80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CHF 100’000 – 150’000</a:t>
            </a:r>
          </a:p>
          <a:p>
            <a:r>
              <a:rPr lang="en-US" dirty="0"/>
              <a:t>Topspin software</a:t>
            </a:r>
          </a:p>
          <a:p>
            <a:r>
              <a:rPr lang="de-CH" dirty="0"/>
              <a:t>External lock on </a:t>
            </a:r>
            <a:r>
              <a:rPr lang="de-CH" baseline="30000" dirty="0"/>
              <a:t>19</a:t>
            </a:r>
            <a:r>
              <a:rPr lang="de-CH" dirty="0"/>
              <a:t>F</a:t>
            </a:r>
          </a:p>
          <a:p>
            <a:r>
              <a:rPr lang="de-CH" dirty="0" err="1"/>
              <a:t>option</a:t>
            </a:r>
            <a:r>
              <a:rPr lang="de-CH" dirty="0"/>
              <a:t>: </a:t>
            </a:r>
            <a:r>
              <a:rPr lang="de-CH" dirty="0" err="1"/>
              <a:t>gradients</a:t>
            </a:r>
            <a:r>
              <a:rPr lang="de-CH" dirty="0"/>
              <a:t>, </a:t>
            </a:r>
            <a:r>
              <a:rPr lang="de-CH" dirty="0" err="1"/>
              <a:t>temperature</a:t>
            </a:r>
            <a:r>
              <a:rPr lang="de-CH" dirty="0"/>
              <a:t> (25 – 60 °C)</a:t>
            </a:r>
          </a:p>
          <a:p>
            <a:r>
              <a:rPr lang="de-CH" dirty="0"/>
              <a:t>100 kg</a:t>
            </a:r>
          </a:p>
          <a:p>
            <a:r>
              <a:rPr lang="de-CH" baseline="30000" dirty="0"/>
              <a:t>1</a:t>
            </a:r>
            <a:r>
              <a:rPr lang="de-CH" dirty="0"/>
              <a:t>H </a:t>
            </a:r>
            <a:r>
              <a:rPr lang="de-CH" dirty="0" err="1"/>
              <a:t>sensitivity</a:t>
            </a:r>
            <a:r>
              <a:rPr lang="de-CH" dirty="0"/>
              <a:t> (</a:t>
            </a:r>
            <a:r>
              <a:rPr lang="en-US" dirty="0">
                <a:effectLst/>
                <a:latin typeface="Arial" panose="020B0604020202020204" pitchFamily="34" charset="0"/>
              </a:rPr>
              <a:t>1% Ethyl Benzene): ≥ </a:t>
            </a:r>
            <a:r>
              <a:rPr lang="de-CH" dirty="0">
                <a:effectLst/>
                <a:latin typeface="Arial" panose="020B0604020202020204" pitchFamily="34" charset="0"/>
              </a:rPr>
              <a:t>240:1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3A6AC-B214-0F54-7DB0-0C514CE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3F72-DD76-7F43-E06C-5BF8218D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1BEAF-55D5-8907-6E68-7BEED44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3AB2F-0B33-0294-AFEF-EAAF0781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826542"/>
            <a:ext cx="3036858" cy="1824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A14CC-0F15-50CC-D905-62780706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81" y="1598921"/>
            <a:ext cx="2406063" cy="1947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565C6-F7D1-7A5C-FA3F-735698CA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0038">
            <a:off x="6498002" y="425466"/>
            <a:ext cx="3204412" cy="5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CE566-82C9-AFFF-1948-8C8F9F29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B5AEB-8F1E-7688-9CEF-CD7AAEAC3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D80F9-2FA3-D0E8-C415-0F61A53A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5FC10C-C5DC-5C54-A057-E414F09E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10728325" cy="900113"/>
          </a:xfrm>
        </p:spPr>
        <p:txBody>
          <a:bodyPr/>
          <a:lstStyle/>
          <a:p>
            <a:r>
              <a:rPr lang="en-US" dirty="0"/>
              <a:t>Benchtop NMR – The market</a:t>
            </a:r>
            <a:endParaRPr lang="de-C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E2315-1063-04F1-3176-E32D4C2B88E9}"/>
              </a:ext>
            </a:extLst>
          </p:cNvPr>
          <p:cNvSpPr txBox="1">
            <a:spLocks/>
          </p:cNvSpPr>
          <p:nvPr/>
        </p:nvSpPr>
        <p:spPr>
          <a:xfrm>
            <a:off x="6096000" y="1403874"/>
            <a:ext cx="5364163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QMagnetics</a:t>
            </a:r>
            <a:r>
              <a:rPr lang="en-US" b="1" dirty="0"/>
              <a:t>, 125 MHz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dirty="0"/>
              <a:t>Highest-field benchtop on the market</a:t>
            </a:r>
          </a:p>
          <a:p>
            <a:r>
              <a:rPr lang="en-US" dirty="0"/>
              <a:t>&lt; USD 40’000?</a:t>
            </a:r>
          </a:p>
          <a:p>
            <a:r>
              <a:rPr lang="de-CH" dirty="0"/>
              <a:t>Software: open-source (in </a:t>
            </a:r>
            <a:r>
              <a:rPr lang="de-CH" dirty="0" err="1"/>
              <a:t>development</a:t>
            </a:r>
            <a:r>
              <a:rPr lang="de-CH" dirty="0"/>
              <a:t>?)</a:t>
            </a:r>
          </a:p>
          <a:p>
            <a:r>
              <a:rPr lang="de-CH" dirty="0" err="1"/>
              <a:t>No</a:t>
            </a:r>
            <a:r>
              <a:rPr lang="de-CH" dirty="0"/>
              <a:t> lock («soft lock»)</a:t>
            </a:r>
          </a:p>
          <a:p>
            <a:r>
              <a:rPr lang="de-CH" dirty="0"/>
              <a:t>28 kg</a:t>
            </a:r>
          </a:p>
          <a:p>
            <a:r>
              <a:rPr lang="de-CH" dirty="0" err="1"/>
              <a:t>Active</a:t>
            </a:r>
            <a:r>
              <a:rPr lang="de-CH" dirty="0"/>
              <a:t> </a:t>
            </a:r>
            <a:r>
              <a:rPr lang="de-CH" dirty="0" err="1"/>
              <a:t>volume</a:t>
            </a:r>
            <a:r>
              <a:rPr lang="de-CH" dirty="0"/>
              <a:t>: </a:t>
            </a:r>
            <a:r>
              <a:rPr lang="de-CH" dirty="0" err="1"/>
              <a:t>only</a:t>
            </a:r>
            <a:r>
              <a:rPr lang="de-CH" dirty="0"/>
              <a:t> 1 </a:t>
            </a:r>
            <a:r>
              <a:rPr lang="de-CH" dirty="0" err="1">
                <a:latin typeface="Symbol" panose="05050102010706020507" pitchFamily="18" charset="2"/>
              </a:rPr>
              <a:t>m</a:t>
            </a:r>
            <a:r>
              <a:rPr lang="de-CH" dirty="0" err="1"/>
              <a:t>L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flow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system</a:t>
            </a:r>
            <a:endParaRPr lang="de-CH" dirty="0"/>
          </a:p>
          <a:p>
            <a:r>
              <a:rPr lang="de-CH" baseline="30000" dirty="0"/>
              <a:t>1</a:t>
            </a:r>
            <a:r>
              <a:rPr lang="de-CH" dirty="0"/>
              <a:t>H </a:t>
            </a:r>
            <a:r>
              <a:rPr lang="de-CH" dirty="0" err="1"/>
              <a:t>sensitivity</a:t>
            </a:r>
            <a:r>
              <a:rPr lang="de-CH" dirty="0"/>
              <a:t> (</a:t>
            </a:r>
            <a:r>
              <a:rPr lang="en-US" dirty="0">
                <a:effectLst/>
                <a:latin typeface="Arial" panose="020B0604020202020204" pitchFamily="34" charset="0"/>
              </a:rPr>
              <a:t>1% Ethyl Benzene): ≥ </a:t>
            </a:r>
            <a:r>
              <a:rPr lang="de-CH" dirty="0">
                <a:latin typeface="Arial" panose="020B0604020202020204" pitchFamily="34" charset="0"/>
              </a:rPr>
              <a:t>14</a:t>
            </a:r>
            <a:r>
              <a:rPr lang="de-CH" dirty="0">
                <a:effectLst/>
                <a:latin typeface="Arial" panose="020B0604020202020204" pitchFamily="34" charset="0"/>
              </a:rPr>
              <a:t>:1</a:t>
            </a:r>
            <a:endParaRPr lang="de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1F695F-59B0-BF07-6A6A-A6033885B81B}"/>
              </a:ext>
            </a:extLst>
          </p:cNvPr>
          <p:cNvSpPr txBox="1">
            <a:spLocks/>
          </p:cNvSpPr>
          <p:nvPr/>
        </p:nvSpPr>
        <p:spPr>
          <a:xfrm>
            <a:off x="731837" y="1412875"/>
            <a:ext cx="5364163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Nanalysis</a:t>
            </a:r>
            <a:r>
              <a:rPr lang="en-US" b="1" dirty="0"/>
              <a:t>, 100 MHz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dirty="0"/>
              <a:t>CHF ?</a:t>
            </a:r>
          </a:p>
          <a:p>
            <a:r>
              <a:rPr lang="en-US" dirty="0"/>
              <a:t>Topspin software</a:t>
            </a:r>
          </a:p>
          <a:p>
            <a:r>
              <a:rPr lang="de-CH" dirty="0"/>
              <a:t>lock on </a:t>
            </a:r>
            <a:r>
              <a:rPr lang="de-CH" baseline="30000" dirty="0"/>
              <a:t>2</a:t>
            </a:r>
            <a:r>
              <a:rPr lang="de-CH" dirty="0"/>
              <a:t>H</a:t>
            </a:r>
          </a:p>
          <a:p>
            <a:r>
              <a:rPr lang="de-CH" dirty="0"/>
              <a:t>110 kg</a:t>
            </a:r>
          </a:p>
          <a:p>
            <a:r>
              <a:rPr lang="de-CH" baseline="30000" dirty="0"/>
              <a:t>1</a:t>
            </a:r>
            <a:r>
              <a:rPr lang="de-CH" dirty="0"/>
              <a:t>H </a:t>
            </a:r>
            <a:r>
              <a:rPr lang="de-CH" dirty="0" err="1"/>
              <a:t>sensitivity</a:t>
            </a:r>
            <a:r>
              <a:rPr lang="de-CH" dirty="0"/>
              <a:t> (</a:t>
            </a:r>
            <a:r>
              <a:rPr lang="en-US" dirty="0">
                <a:latin typeface="Arial" panose="020B0604020202020204" pitchFamily="34" charset="0"/>
              </a:rPr>
              <a:t>1% Ethyl Benzene):  </a:t>
            </a:r>
            <a:r>
              <a:rPr lang="de-CH" dirty="0"/>
              <a:t>&gt;220 :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020D6-6AC9-19E1-DE4E-153EB7FE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11" y="1834437"/>
            <a:ext cx="2551300" cy="1594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8F4DF2-A109-9E7D-B90D-A70F61CA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9" y="1834437"/>
            <a:ext cx="1883986" cy="17132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A3CAE0-DF7D-DEBB-EDBC-0B5FAA2A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0038">
            <a:off x="6498002" y="425466"/>
            <a:ext cx="3204412" cy="5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D8B5-9365-6610-199D-3BF08339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Photo-CIDNP at low field</a:t>
            </a:r>
            <a:br>
              <a:rPr lang="en-US" dirty="0"/>
            </a:br>
            <a:r>
              <a:rPr lang="en-US" dirty="0"/>
              <a:t>@ Fourier 80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D36D1-F622-EDBE-5271-5A590F3A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02.11.2022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22F9-E65D-8CBE-3CB9-D50E3560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Physical Chemistry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33F76-855A-8F59-AEB3-AD05CF4D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Content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2D4EE11-4E4D-31CB-EF6A-6FE6D7B50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25" y="260351"/>
            <a:ext cx="6780466" cy="5845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846024-8C04-7E11-35E7-1F00C8D9211F}"/>
              </a:ext>
            </a:extLst>
          </p:cNvPr>
          <p:cNvSpPr txBox="1"/>
          <p:nvPr/>
        </p:nvSpPr>
        <p:spPr>
          <a:xfrm>
            <a:off x="7732478" y="612940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with Barbara </a:t>
            </a:r>
            <a:r>
              <a:rPr lang="en-US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Czarniecki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(Bruker, </a:t>
            </a:r>
            <a:r>
              <a:rPr lang="en-US" sz="18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Fällanden</a:t>
            </a: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</a:t>
            </a:r>
            <a:endParaRPr lang="de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A773-C17E-3434-826B-6FA9A2732813}"/>
              </a:ext>
            </a:extLst>
          </p:cNvPr>
          <p:cNvSpPr txBox="1"/>
          <p:nvPr/>
        </p:nvSpPr>
        <p:spPr>
          <a:xfrm>
            <a:off x="731838" y="1412875"/>
            <a:ext cx="448518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baseline="30000" dirty="0"/>
              <a:t>1</a:t>
            </a:r>
            <a:r>
              <a:rPr lang="en-US" dirty="0"/>
              <a:t>H 80 MHz NMR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Molecule: 100 </a:t>
            </a:r>
            <a:r>
              <a:rPr lang="en-US" sz="1600" dirty="0">
                <a:latin typeface="Symbol" panose="05050102010706020507" pitchFamily="18" charset="2"/>
              </a:rPr>
              <a:t>m</a:t>
            </a:r>
            <a:r>
              <a:rPr lang="en-US" sz="1600" dirty="0"/>
              <a:t>M tryptophan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Dye: 25 </a:t>
            </a:r>
            <a:r>
              <a:rPr lang="en-US" sz="1600" dirty="0">
                <a:latin typeface="Symbol" panose="05050102010706020507" pitchFamily="18" charset="2"/>
              </a:rPr>
              <a:t>m</a:t>
            </a:r>
            <a:r>
              <a:rPr lang="en-US" sz="1600" dirty="0"/>
              <a:t>M fluorescein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O</a:t>
            </a:r>
            <a:r>
              <a:rPr lang="de-CH" sz="1600" baseline="-25000" dirty="0"/>
              <a:t>2</a:t>
            </a:r>
            <a:r>
              <a:rPr lang="de-CH" sz="1600" dirty="0"/>
              <a:t> </a:t>
            </a:r>
            <a:r>
              <a:rPr lang="de-CH" sz="1600" dirty="0" err="1"/>
              <a:t>quencher</a:t>
            </a:r>
            <a:r>
              <a:rPr lang="de-CH" sz="1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sz="1600" dirty="0" err="1"/>
              <a:t>enzyme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r>
              <a:rPr lang="de-CH" sz="1600" dirty="0" err="1"/>
              <a:t>glucose</a:t>
            </a:r>
            <a:r>
              <a:rPr lang="de-CH" sz="1600" dirty="0"/>
              <a:t> </a:t>
            </a:r>
            <a:r>
              <a:rPr lang="de-CH" sz="1600" dirty="0" err="1"/>
              <a:t>oxidase</a:t>
            </a:r>
            <a:r>
              <a:rPr lang="de-CH" sz="1600" dirty="0"/>
              <a:t> / </a:t>
            </a:r>
            <a:r>
              <a:rPr lang="de-CH" sz="1600" dirty="0" err="1"/>
              <a:t>catalase</a:t>
            </a:r>
            <a:r>
              <a:rPr lang="de-CH" sz="1600" dirty="0"/>
              <a:t> &amp; 5 </a:t>
            </a:r>
            <a:r>
              <a:rPr lang="de-CH" sz="1600" dirty="0" err="1"/>
              <a:t>mM</a:t>
            </a:r>
            <a:r>
              <a:rPr lang="de-CH" sz="1600" dirty="0"/>
              <a:t> </a:t>
            </a:r>
            <a:r>
              <a:rPr lang="de-CH" sz="1600" dirty="0" err="1"/>
              <a:t>glucose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Solvent: 100 % H</a:t>
            </a:r>
            <a:r>
              <a:rPr lang="de-CH" sz="1600" baseline="-25000" dirty="0"/>
              <a:t>2</a:t>
            </a:r>
            <a:r>
              <a:rPr lang="de-CH" sz="1600" dirty="0"/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Pulse </a:t>
            </a:r>
            <a:r>
              <a:rPr lang="de-CH" sz="1600" dirty="0" err="1"/>
              <a:t>sequence</a:t>
            </a:r>
            <a:r>
              <a:rPr lang="de-CH" sz="1600" dirty="0"/>
              <a:t>: </a:t>
            </a:r>
            <a:r>
              <a:rPr lang="de-CH" sz="1600" dirty="0" err="1"/>
              <a:t>zgcppr</a:t>
            </a:r>
            <a:r>
              <a:rPr lang="de-CH" sz="1600" dirty="0"/>
              <a:t> (a </a:t>
            </a:r>
            <a:r>
              <a:rPr lang="de-CH" sz="1600" dirty="0" err="1"/>
              <a:t>composite</a:t>
            </a:r>
            <a:r>
              <a:rPr lang="de-CH" sz="1600" dirty="0"/>
              <a:t> </a:t>
            </a:r>
            <a:r>
              <a:rPr lang="de-CH" sz="1600" dirty="0" err="1"/>
              <a:t>pre</a:t>
            </a:r>
            <a:r>
              <a:rPr lang="de-CH" sz="1600" dirty="0"/>
              <a:t>-saturation pulse)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Laser </a:t>
            </a:r>
            <a:r>
              <a:rPr lang="de-CH" sz="1600" dirty="0" err="1"/>
              <a:t>irradiation</a:t>
            </a:r>
            <a:r>
              <a:rPr lang="de-CH" sz="1600" dirty="0"/>
              <a:t>: 450 </a:t>
            </a:r>
            <a:r>
              <a:rPr lang="de-CH" sz="1600" dirty="0" err="1"/>
              <a:t>nm</a:t>
            </a:r>
            <a:r>
              <a:rPr lang="de-CH" sz="1600" dirty="0"/>
              <a:t>, ca. 1 W, </a:t>
            </a:r>
            <a:r>
              <a:rPr lang="de-CH" sz="1600" dirty="0" err="1"/>
              <a:t>optical</a:t>
            </a:r>
            <a:r>
              <a:rPr lang="de-CH" sz="1600" dirty="0"/>
              <a:t> </a:t>
            </a:r>
            <a:r>
              <a:rPr lang="de-CH" sz="1600" dirty="0" err="1"/>
              <a:t>fiber</a:t>
            </a:r>
            <a:r>
              <a:rPr lang="de-CH" sz="1600" dirty="0"/>
              <a:t> </a:t>
            </a:r>
            <a:r>
              <a:rPr lang="de-CH" sz="1600" dirty="0" err="1"/>
              <a:t>into</a:t>
            </a:r>
            <a:r>
              <a:rPr lang="de-CH" sz="1600" dirty="0"/>
              <a:t> NMR </a:t>
            </a:r>
            <a:r>
              <a:rPr lang="de-CH" sz="1600" dirty="0" err="1"/>
              <a:t>tube</a:t>
            </a:r>
            <a:endParaRPr lang="de-CH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err="1"/>
              <a:t>Number</a:t>
            </a:r>
            <a:r>
              <a:rPr lang="de-CH" sz="1600" dirty="0"/>
              <a:t>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scans</a:t>
            </a:r>
            <a:r>
              <a:rPr lang="de-CH" sz="1600" dirty="0"/>
              <a:t>: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80BB0-0A6F-609E-5233-36DB64A4B2F2}"/>
              </a:ext>
            </a:extLst>
          </p:cNvPr>
          <p:cNvSpPr txBox="1"/>
          <p:nvPr/>
        </p:nvSpPr>
        <p:spPr>
          <a:xfrm>
            <a:off x="5619750" y="1412875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laser off</a:t>
            </a:r>
          </a:p>
          <a:p>
            <a:r>
              <a:rPr lang="en-US" dirty="0">
                <a:solidFill>
                  <a:srgbClr val="0000FF"/>
                </a:solidFill>
              </a:rPr>
              <a:t>laser on</a:t>
            </a:r>
            <a:endParaRPr lang="de-CH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7E4C7-8717-4264-3680-2BC4EF19D3FE}"/>
              </a:ext>
            </a:extLst>
          </p:cNvPr>
          <p:cNvCxnSpPr>
            <a:cxnSpLocks/>
          </p:cNvCxnSpPr>
          <p:nvPr/>
        </p:nvCxnSpPr>
        <p:spPr>
          <a:xfrm flipH="1">
            <a:off x="9382125" y="2924175"/>
            <a:ext cx="942975" cy="590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98156-5E91-053F-AC53-C6992F530B77}"/>
              </a:ext>
            </a:extLst>
          </p:cNvPr>
          <p:cNvCxnSpPr>
            <a:cxnSpLocks/>
          </p:cNvCxnSpPr>
          <p:nvPr/>
        </p:nvCxnSpPr>
        <p:spPr>
          <a:xfrm flipH="1">
            <a:off x="9144000" y="2924175"/>
            <a:ext cx="1190625" cy="5048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F9F61E-AD2E-1D90-9037-F39011E7E249}"/>
              </a:ext>
            </a:extLst>
          </p:cNvPr>
          <p:cNvSpPr txBox="1"/>
          <p:nvPr/>
        </p:nvSpPr>
        <p:spPr>
          <a:xfrm>
            <a:off x="9969213" y="255484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mM glucose</a:t>
            </a:r>
            <a:endParaRPr lang="de-CH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6733A6-DA0C-7EC0-7547-2E0FC1925869}"/>
              </a:ext>
            </a:extLst>
          </p:cNvPr>
          <p:cNvCxnSpPr>
            <a:cxnSpLocks/>
          </p:cNvCxnSpPr>
          <p:nvPr/>
        </p:nvCxnSpPr>
        <p:spPr>
          <a:xfrm>
            <a:off x="6117070" y="3034602"/>
            <a:ext cx="693141" cy="343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C36FDC-55A6-0266-543C-53D2488F3FD3}"/>
              </a:ext>
            </a:extLst>
          </p:cNvPr>
          <p:cNvCxnSpPr>
            <a:cxnSpLocks/>
          </p:cNvCxnSpPr>
          <p:nvPr/>
        </p:nvCxnSpPr>
        <p:spPr>
          <a:xfrm>
            <a:off x="6107545" y="3034602"/>
            <a:ext cx="356095" cy="445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7E892F-AC25-7A1D-4247-4472D43F685C}"/>
              </a:ext>
            </a:extLst>
          </p:cNvPr>
          <p:cNvSpPr txBox="1"/>
          <p:nvPr/>
        </p:nvSpPr>
        <p:spPr>
          <a:xfrm>
            <a:off x="5238095" y="2461140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 mM tryptophan</a:t>
            </a:r>
          </a:p>
          <a:p>
            <a:r>
              <a:rPr lang="en-US" sz="1600" dirty="0"/>
              <a:t>(aromatic protons)</a:t>
            </a:r>
            <a:endParaRPr lang="de-CH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F1C7A5-151A-CF99-6EE7-3159D1FB0091}"/>
              </a:ext>
            </a:extLst>
          </p:cNvPr>
          <p:cNvSpPr txBox="1"/>
          <p:nvPr/>
        </p:nvSpPr>
        <p:spPr>
          <a:xfrm>
            <a:off x="6730050" y="5043807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 mM tryptophan</a:t>
            </a:r>
          </a:p>
          <a:p>
            <a:r>
              <a:rPr lang="en-US" sz="1600" dirty="0"/>
              <a:t>(aliphatic protons)</a:t>
            </a:r>
            <a:endParaRPr lang="de-CH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DA5082-6AE4-BF20-FAB4-212C5E45B8C8}"/>
              </a:ext>
            </a:extLst>
          </p:cNvPr>
          <p:cNvCxnSpPr>
            <a:cxnSpLocks/>
          </p:cNvCxnSpPr>
          <p:nvPr/>
        </p:nvCxnSpPr>
        <p:spPr>
          <a:xfrm flipV="1">
            <a:off x="8608760" y="5019986"/>
            <a:ext cx="676890" cy="361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2B3648-A5EC-D33B-B2E9-F7E1CF1B56D6}"/>
              </a:ext>
            </a:extLst>
          </p:cNvPr>
          <p:cNvCxnSpPr>
            <a:cxnSpLocks/>
          </p:cNvCxnSpPr>
          <p:nvPr/>
        </p:nvCxnSpPr>
        <p:spPr>
          <a:xfrm flipV="1">
            <a:off x="8599235" y="5114611"/>
            <a:ext cx="803960" cy="266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picture containing text, indoor, box, steel&#10;&#10;Description automatically generated">
            <a:extLst>
              <a:ext uri="{FF2B5EF4-FFF2-40B4-BE49-F238E27FC236}">
                <a16:creationId xmlns:a16="http://schemas.microsoft.com/office/drawing/2014/main" id="{0F8861E6-D51B-F263-8C44-14B08DF4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52" y="679849"/>
            <a:ext cx="2023487" cy="26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2" grpId="0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eth-pp-template-praesentation</Template>
  <TotalTime>0</TotalTime>
  <Words>1782</Words>
  <Application>Microsoft Office PowerPoint</Application>
  <PresentationFormat>Widescreen</PresentationFormat>
  <Paragraphs>415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AdvOT9b12cd41</vt:lpstr>
      <vt:lpstr>AdvOTd168d80a.I</vt:lpstr>
      <vt:lpstr>AdvOTd3a5f740</vt:lpstr>
      <vt:lpstr>ArialMT</vt:lpstr>
      <vt:lpstr>Calibri-Bold</vt:lpstr>
      <vt:lpstr>TeXGyreTermesX-Regular</vt:lpstr>
      <vt:lpstr>Arial</vt:lpstr>
      <vt:lpstr>Book Antiqua</vt:lpstr>
      <vt:lpstr>Calibri</vt:lpstr>
      <vt:lpstr>Cambria Math</vt:lpstr>
      <vt:lpstr>Symbol</vt:lpstr>
      <vt:lpstr>Wingdings</vt:lpstr>
      <vt:lpstr>ETH Zürich</vt:lpstr>
      <vt:lpstr>How to build an NMR spectrometer? </vt:lpstr>
      <vt:lpstr>PowerPoint Presentation</vt:lpstr>
      <vt:lpstr>PowerPoint Presentation</vt:lpstr>
      <vt:lpstr>Inaccessibility of NMR in the «Global South»</vt:lpstr>
      <vt:lpstr>Building an NMR spectrometer: The ingredients</vt:lpstr>
      <vt:lpstr>Building an NMR spectrometer: The ingredients</vt:lpstr>
      <vt:lpstr>Benchtop NMR – The market</vt:lpstr>
      <vt:lpstr>Benchtop NMR – The market</vt:lpstr>
      <vt:lpstr>Photo-CIDNP at low field @ Fourier 80</vt:lpstr>
      <vt:lpstr>Pioneers in open-source MR:  1) Kazuyuki Takeda’s Opencore NMR (2007 – now)</vt:lpstr>
      <vt:lpstr>Pioneers in open-source MR :  2) Open-Source MRI</vt:lpstr>
      <vt:lpstr>Pioneers:  2) Open-Source MRI</vt:lpstr>
      <vt:lpstr>Pioneers:  2) Open-Source MRI</vt:lpstr>
      <vt:lpstr>MaRCoS – “Red Pitaya”-based console</vt:lpstr>
      <vt:lpstr>Red Pitaya @Riek Lab</vt:lpstr>
      <vt:lpstr>The Magnet: 0.6 T for 25 MHz 1H NMR</vt:lpstr>
      <vt:lpstr>Shimming</vt:lpstr>
      <vt:lpstr>Preamp and Switch</vt:lpstr>
      <vt:lpstr>And what about photo-CIDNP? </vt:lpstr>
      <vt:lpstr>Excite photo-CIDNP with LED</vt:lpstr>
      <vt:lpstr>PowerPoint Presentation</vt:lpstr>
      <vt:lpstr>Chances in Sensitivity Enhancement through photo-CIDNP</vt:lpstr>
      <vt:lpstr>To Do</vt:lpstr>
      <vt:lpstr>Roland</vt:lpstr>
      <vt:lpstr>The photo-CIDNP group</vt:lpstr>
      <vt:lpstr>PowerPoint Presentation</vt:lpstr>
      <vt:lpstr>Switzerland: The NMR world power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Group_Seminar_Segawa_20221103</dc:title>
  <dc:creator>Takuya Segawa</dc:creator>
  <cp:lastModifiedBy>Takuya Segawa</cp:lastModifiedBy>
  <cp:revision>532</cp:revision>
  <dcterms:created xsi:type="dcterms:W3CDTF">2021-11-11T11:20:53Z</dcterms:created>
  <dcterms:modified xsi:type="dcterms:W3CDTF">2022-11-03T08:50:37Z</dcterms:modified>
</cp:coreProperties>
</file>